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Fira Code" panose="020B0809050000020004" pitchFamily="49" charset="0"/>
      <p:regular r:id="rId16"/>
    </p:embeddedFont>
    <p:embeddedFont>
      <p:font typeface="Fira Code Bold" panose="020B0809050000020004" charset="0"/>
      <p:regular r:id="rId17"/>
    </p:embeddedFont>
    <p:embeddedFont>
      <p:font typeface="Fira Code Light" panose="020B0809050000020004" pitchFamily="49" charset="0"/>
      <p:regular r:id="rId18"/>
    </p:embeddedFont>
    <p:embeddedFont>
      <p:font typeface="Garet" panose="020B0604020202020204" charset="0"/>
      <p:regular r:id="rId19"/>
    </p:embeddedFont>
    <p:embeddedFont>
      <p:font typeface="Garet Light" panose="020B0604020202020204" charset="0"/>
      <p:regular r:id="rId20"/>
    </p:embeddedFont>
    <p:embeddedFont>
      <p:font typeface="Open Sauce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788"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2.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2.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2.svg"/><Relationship Id="rId10" Type="http://schemas.openxmlformats.org/officeDocument/2006/relationships/image" Target="../media/image18.svg"/><Relationship Id="rId4" Type="http://schemas.openxmlformats.org/officeDocument/2006/relationships/image" Target="../media/image11.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6.pn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288866"/>
          </a:xfrm>
          <a:custGeom>
            <a:avLst/>
            <a:gdLst/>
            <a:ahLst/>
            <a:cxnLst/>
            <a:rect l="l" t="t" r="r" b="b"/>
            <a:pathLst>
              <a:path w="18288000" h="4288866">
                <a:moveTo>
                  <a:pt x="0" y="0"/>
                </a:moveTo>
                <a:lnTo>
                  <a:pt x="18288000" y="0"/>
                </a:lnTo>
                <a:lnTo>
                  <a:pt x="18288000" y="4288866"/>
                </a:lnTo>
                <a:lnTo>
                  <a:pt x="0" y="4288866"/>
                </a:lnTo>
                <a:lnTo>
                  <a:pt x="0" y="0"/>
                </a:lnTo>
                <a:close/>
              </a:path>
            </a:pathLst>
          </a:custGeom>
          <a:blipFill>
            <a:blip r:embed="rId2"/>
            <a:stretch>
              <a:fillRect l="-584" t="-29713" b="-156309"/>
            </a:stretch>
          </a:blipFill>
        </p:spPr>
      </p:sp>
      <p:sp>
        <p:nvSpPr>
          <p:cNvPr id="3" name="Freeform 3"/>
          <p:cNvSpPr/>
          <p:nvPr/>
        </p:nvSpPr>
        <p:spPr>
          <a:xfrm rot="-5400000">
            <a:off x="12908277" y="871287"/>
            <a:ext cx="9972841" cy="7192912"/>
          </a:xfrm>
          <a:custGeom>
            <a:avLst/>
            <a:gdLst/>
            <a:ahLst/>
            <a:cxnLst/>
            <a:rect l="l" t="t" r="r" b="b"/>
            <a:pathLst>
              <a:path w="9972841" h="7192912">
                <a:moveTo>
                  <a:pt x="0" y="0"/>
                </a:moveTo>
                <a:lnTo>
                  <a:pt x="9972841" y="0"/>
                </a:lnTo>
                <a:lnTo>
                  <a:pt x="9972841" y="7192912"/>
                </a:lnTo>
                <a:lnTo>
                  <a:pt x="0" y="7192912"/>
                </a:lnTo>
                <a:lnTo>
                  <a:pt x="0" y="0"/>
                </a:lnTo>
                <a:close/>
              </a:path>
            </a:pathLst>
          </a:custGeom>
          <a:blipFill>
            <a:blip r:embed="rId3"/>
            <a:stretch>
              <a:fillRect/>
            </a:stretch>
          </a:blipFill>
        </p:spPr>
      </p:sp>
      <p:sp>
        <p:nvSpPr>
          <p:cNvPr id="4" name="Freeform 4"/>
          <p:cNvSpPr/>
          <p:nvPr/>
        </p:nvSpPr>
        <p:spPr>
          <a:xfrm>
            <a:off x="13609753" y="279230"/>
            <a:ext cx="1719095" cy="788723"/>
          </a:xfrm>
          <a:custGeom>
            <a:avLst/>
            <a:gdLst/>
            <a:ahLst/>
            <a:cxnLst/>
            <a:rect l="l" t="t" r="r" b="b"/>
            <a:pathLst>
              <a:path w="1719095" h="788723">
                <a:moveTo>
                  <a:pt x="0" y="0"/>
                </a:moveTo>
                <a:lnTo>
                  <a:pt x="1719095" y="0"/>
                </a:lnTo>
                <a:lnTo>
                  <a:pt x="1719095" y="788723"/>
                </a:lnTo>
                <a:lnTo>
                  <a:pt x="0" y="788723"/>
                </a:lnTo>
                <a:lnTo>
                  <a:pt x="0" y="0"/>
                </a:lnTo>
                <a:close/>
              </a:path>
            </a:pathLst>
          </a:custGeom>
          <a:blipFill>
            <a:blip r:embed="rId4"/>
            <a:stretch>
              <a:fillRect/>
            </a:stretch>
          </a:blipFill>
        </p:spPr>
      </p:sp>
      <p:sp>
        <p:nvSpPr>
          <p:cNvPr id="5" name="Freeform 5"/>
          <p:cNvSpPr/>
          <p:nvPr/>
        </p:nvSpPr>
        <p:spPr>
          <a:xfrm flipH="1">
            <a:off x="14816613" y="225480"/>
            <a:ext cx="3471387" cy="2777110"/>
          </a:xfrm>
          <a:custGeom>
            <a:avLst/>
            <a:gdLst/>
            <a:ahLst/>
            <a:cxnLst/>
            <a:rect l="l" t="t" r="r" b="b"/>
            <a:pathLst>
              <a:path w="3471387" h="2777110">
                <a:moveTo>
                  <a:pt x="3471387" y="0"/>
                </a:moveTo>
                <a:lnTo>
                  <a:pt x="0" y="0"/>
                </a:lnTo>
                <a:lnTo>
                  <a:pt x="0" y="2777110"/>
                </a:lnTo>
                <a:lnTo>
                  <a:pt x="3471387" y="2777110"/>
                </a:lnTo>
                <a:lnTo>
                  <a:pt x="347138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14560">
            <a:off x="-2115476" y="8874369"/>
            <a:ext cx="4982605" cy="1159588"/>
          </a:xfrm>
          <a:custGeom>
            <a:avLst/>
            <a:gdLst/>
            <a:ahLst/>
            <a:cxnLst/>
            <a:rect l="l" t="t" r="r" b="b"/>
            <a:pathLst>
              <a:path w="4982605" h="1159588">
                <a:moveTo>
                  <a:pt x="0" y="0"/>
                </a:moveTo>
                <a:lnTo>
                  <a:pt x="4982605" y="0"/>
                </a:lnTo>
                <a:lnTo>
                  <a:pt x="4982605" y="1159588"/>
                </a:lnTo>
                <a:lnTo>
                  <a:pt x="0" y="11595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461372">
            <a:off x="2441759" y="5587537"/>
            <a:ext cx="7286803" cy="2278782"/>
          </a:xfrm>
          <a:custGeom>
            <a:avLst/>
            <a:gdLst/>
            <a:ahLst/>
            <a:cxnLst/>
            <a:rect l="l" t="t" r="r" b="b"/>
            <a:pathLst>
              <a:path w="7286803" h="2278782">
                <a:moveTo>
                  <a:pt x="0" y="0"/>
                </a:moveTo>
                <a:lnTo>
                  <a:pt x="7286803" y="0"/>
                </a:lnTo>
                <a:lnTo>
                  <a:pt x="7286803" y="2278782"/>
                </a:lnTo>
                <a:lnTo>
                  <a:pt x="0" y="22787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986383" y="6013832"/>
            <a:ext cx="8197556" cy="1514439"/>
          </a:xfrm>
          <a:prstGeom prst="rect">
            <a:avLst/>
          </a:prstGeom>
        </p:spPr>
        <p:txBody>
          <a:bodyPr lIns="0" tIns="0" rIns="0" bIns="0" rtlCol="0" anchor="t">
            <a:spAutoFit/>
          </a:bodyPr>
          <a:lstStyle/>
          <a:p>
            <a:pPr marL="0" lvl="0" indent="0" algn="ctr">
              <a:lnSpc>
                <a:spcPts val="11999"/>
              </a:lnSpc>
              <a:spcBef>
                <a:spcPct val="0"/>
              </a:spcBef>
            </a:pPr>
            <a:r>
              <a:rPr lang="en-US" sz="9999" dirty="0">
                <a:solidFill>
                  <a:srgbClr val="F1E7DE"/>
                </a:solidFill>
                <a:latin typeface="Open Sauce Semi-Bold"/>
              </a:rPr>
              <a:t>NBA-PTS</a:t>
            </a:r>
          </a:p>
        </p:txBody>
      </p:sp>
      <p:sp>
        <p:nvSpPr>
          <p:cNvPr id="9" name="TextBox 9"/>
          <p:cNvSpPr txBox="1"/>
          <p:nvPr/>
        </p:nvSpPr>
        <p:spPr>
          <a:xfrm>
            <a:off x="1986383" y="7965333"/>
            <a:ext cx="8197556" cy="481312"/>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1E7DE"/>
                </a:solidFill>
                <a:latin typeface="Fira Code"/>
              </a:rPr>
              <a:t>MULTIPLE LINEAR REGRESSION</a:t>
            </a:r>
          </a:p>
        </p:txBody>
      </p:sp>
      <p:sp>
        <p:nvSpPr>
          <p:cNvPr id="10" name="Freeform 10"/>
          <p:cNvSpPr/>
          <p:nvPr/>
        </p:nvSpPr>
        <p:spPr>
          <a:xfrm>
            <a:off x="12338181" y="895350"/>
            <a:ext cx="4421499" cy="8362950"/>
          </a:xfrm>
          <a:custGeom>
            <a:avLst/>
            <a:gdLst/>
            <a:ahLst/>
            <a:cxnLst/>
            <a:rect l="l" t="t" r="r" b="b"/>
            <a:pathLst>
              <a:path w="4421499" h="8362950">
                <a:moveTo>
                  <a:pt x="0" y="0"/>
                </a:moveTo>
                <a:lnTo>
                  <a:pt x="4421500" y="0"/>
                </a:lnTo>
                <a:lnTo>
                  <a:pt x="4421500" y="8362950"/>
                </a:lnTo>
                <a:lnTo>
                  <a:pt x="0" y="8362950"/>
                </a:lnTo>
                <a:lnTo>
                  <a:pt x="0" y="0"/>
                </a:lnTo>
                <a:close/>
              </a:path>
            </a:pathLst>
          </a:custGeom>
          <a:blipFill>
            <a:blip r:embed="rId11"/>
            <a:stretch>
              <a:fillRect l="-70645" t="-14924" r="-73177" b="-13985"/>
            </a:stretch>
          </a:blipFill>
        </p:spPr>
      </p:sp>
      <p:grpSp>
        <p:nvGrpSpPr>
          <p:cNvPr id="11" name="Group 11"/>
          <p:cNvGrpSpPr/>
          <p:nvPr/>
        </p:nvGrpSpPr>
        <p:grpSpPr>
          <a:xfrm rot="-52144">
            <a:off x="12491177" y="9103127"/>
            <a:ext cx="4115508" cy="702072"/>
            <a:chOff x="0" y="0"/>
            <a:chExt cx="1020611" cy="174108"/>
          </a:xfrm>
        </p:grpSpPr>
        <p:sp>
          <p:nvSpPr>
            <p:cNvPr id="12" name="Freeform 12"/>
            <p:cNvSpPr/>
            <p:nvPr/>
          </p:nvSpPr>
          <p:spPr>
            <a:xfrm>
              <a:off x="0" y="0"/>
              <a:ext cx="1020611" cy="174108"/>
            </a:xfrm>
            <a:custGeom>
              <a:avLst/>
              <a:gdLst/>
              <a:ahLst/>
              <a:cxnLst/>
              <a:rect l="l" t="t" r="r" b="b"/>
              <a:pathLst>
                <a:path w="1020611" h="174108">
                  <a:moveTo>
                    <a:pt x="0" y="0"/>
                  </a:moveTo>
                  <a:lnTo>
                    <a:pt x="1020611" y="0"/>
                  </a:lnTo>
                  <a:lnTo>
                    <a:pt x="1020611" y="174108"/>
                  </a:lnTo>
                  <a:lnTo>
                    <a:pt x="0" y="174108"/>
                  </a:lnTo>
                  <a:close/>
                </a:path>
              </a:pathLst>
            </a:custGeom>
            <a:solidFill>
              <a:srgbClr val="000000"/>
            </a:solidFill>
          </p:spPr>
        </p:sp>
      </p:grpSp>
      <p:sp>
        <p:nvSpPr>
          <p:cNvPr id="13" name="TextBox 13"/>
          <p:cNvSpPr txBox="1"/>
          <p:nvPr/>
        </p:nvSpPr>
        <p:spPr>
          <a:xfrm rot="-52144">
            <a:off x="12621738" y="9260202"/>
            <a:ext cx="3854385" cy="349822"/>
          </a:xfrm>
          <a:prstGeom prst="rect">
            <a:avLst/>
          </a:prstGeom>
        </p:spPr>
        <p:txBody>
          <a:bodyPr lIns="0" tIns="0" rIns="0" bIns="0" rtlCol="0" anchor="t">
            <a:spAutoFit/>
          </a:bodyPr>
          <a:lstStyle/>
          <a:p>
            <a:pPr algn="ctr">
              <a:lnSpc>
                <a:spcPts val="2864"/>
              </a:lnSpc>
              <a:spcBef>
                <a:spcPct val="0"/>
              </a:spcBef>
            </a:pPr>
            <a:r>
              <a:rPr lang="en-US" sz="2046">
                <a:solidFill>
                  <a:srgbClr val="F1E7DE"/>
                </a:solidFill>
                <a:latin typeface="Fira Code"/>
              </a:rPr>
              <a:t>by Urawit Jearrajinda</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272203" y="1558759"/>
            <a:ext cx="5366007"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000000"/>
                </a:solidFill>
                <a:latin typeface="Open Sauce Semi-Bold"/>
              </a:rPr>
              <a:t>FUNCTION</a:t>
            </a:r>
          </a:p>
        </p:txBody>
      </p:sp>
      <p:sp>
        <p:nvSpPr>
          <p:cNvPr id="3" name="TextBox 3"/>
          <p:cNvSpPr txBox="1"/>
          <p:nvPr/>
        </p:nvSpPr>
        <p:spPr>
          <a:xfrm>
            <a:off x="1272203" y="2876570"/>
            <a:ext cx="5379385" cy="511790"/>
          </a:xfrm>
          <a:prstGeom prst="rect">
            <a:avLst/>
          </a:prstGeom>
        </p:spPr>
        <p:txBody>
          <a:bodyPr lIns="0" tIns="0" rIns="0" bIns="0" rtlCol="0" anchor="t">
            <a:spAutoFit/>
          </a:bodyPr>
          <a:lstStyle/>
          <a:p>
            <a:pPr>
              <a:lnSpc>
                <a:spcPts val="4162"/>
              </a:lnSpc>
            </a:pPr>
            <a:r>
              <a:rPr lang="en-US" sz="3201" spc="64">
                <a:solidFill>
                  <a:srgbClr val="000000"/>
                </a:solidFill>
                <a:latin typeface="Fira Code Light"/>
              </a:rPr>
              <a:t>square loss and RMSE </a:t>
            </a:r>
          </a:p>
        </p:txBody>
      </p:sp>
      <p:sp>
        <p:nvSpPr>
          <p:cNvPr id="4" name="TextBox 4"/>
          <p:cNvSpPr txBox="1"/>
          <p:nvPr/>
        </p:nvSpPr>
        <p:spPr>
          <a:xfrm>
            <a:off x="1028700" y="1038225"/>
            <a:ext cx="5366007"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EXCUTION</a:t>
            </a:r>
          </a:p>
        </p:txBody>
      </p:sp>
      <p:sp>
        <p:nvSpPr>
          <p:cNvPr id="5" name="TextBox 5"/>
          <p:cNvSpPr txBox="1"/>
          <p:nvPr/>
        </p:nvSpPr>
        <p:spPr>
          <a:xfrm>
            <a:off x="1028700" y="2244428"/>
            <a:ext cx="5366007" cy="511790"/>
          </a:xfrm>
          <a:prstGeom prst="rect">
            <a:avLst/>
          </a:prstGeom>
        </p:spPr>
        <p:txBody>
          <a:bodyPr lIns="0" tIns="0" rIns="0" bIns="0" rtlCol="0" anchor="t">
            <a:spAutoFit/>
          </a:bodyPr>
          <a:lstStyle/>
          <a:p>
            <a:pPr>
              <a:lnSpc>
                <a:spcPts val="4162"/>
              </a:lnSpc>
            </a:pPr>
            <a:r>
              <a:rPr lang="en-US" sz="3201" spc="64">
                <a:solidFill>
                  <a:srgbClr val="F1E7DE"/>
                </a:solidFill>
                <a:latin typeface="Fira Code"/>
              </a:rPr>
              <a:t>setting learning rate</a:t>
            </a:r>
          </a:p>
        </p:txBody>
      </p:sp>
      <p:sp>
        <p:nvSpPr>
          <p:cNvPr id="6" name="Freeform 6"/>
          <p:cNvSpPr/>
          <p:nvPr/>
        </p:nvSpPr>
        <p:spPr>
          <a:xfrm>
            <a:off x="710928" y="4464344"/>
            <a:ext cx="6716069" cy="3118988"/>
          </a:xfrm>
          <a:custGeom>
            <a:avLst/>
            <a:gdLst/>
            <a:ahLst/>
            <a:cxnLst/>
            <a:rect l="l" t="t" r="r" b="b"/>
            <a:pathLst>
              <a:path w="6716069" h="3118988">
                <a:moveTo>
                  <a:pt x="0" y="0"/>
                </a:moveTo>
                <a:lnTo>
                  <a:pt x="6716069" y="0"/>
                </a:lnTo>
                <a:lnTo>
                  <a:pt x="6716069" y="3118987"/>
                </a:lnTo>
                <a:lnTo>
                  <a:pt x="0" y="3118987"/>
                </a:lnTo>
                <a:lnTo>
                  <a:pt x="0" y="0"/>
                </a:lnTo>
                <a:close/>
              </a:path>
            </a:pathLst>
          </a:custGeom>
          <a:blipFill>
            <a:blip r:embed="rId2"/>
            <a:stretch>
              <a:fillRect/>
            </a:stretch>
          </a:blipFill>
        </p:spPr>
      </p:sp>
      <p:sp>
        <p:nvSpPr>
          <p:cNvPr id="7" name="Freeform 7"/>
          <p:cNvSpPr/>
          <p:nvPr/>
        </p:nvSpPr>
        <p:spPr>
          <a:xfrm rot="-290444" flipH="1">
            <a:off x="8987465" y="-2074936"/>
            <a:ext cx="11931877" cy="13195725"/>
          </a:xfrm>
          <a:custGeom>
            <a:avLst/>
            <a:gdLst/>
            <a:ahLst/>
            <a:cxnLst/>
            <a:rect l="l" t="t" r="r" b="b"/>
            <a:pathLst>
              <a:path w="11931877" h="13195725">
                <a:moveTo>
                  <a:pt x="11931876" y="0"/>
                </a:moveTo>
                <a:lnTo>
                  <a:pt x="0" y="0"/>
                </a:lnTo>
                <a:lnTo>
                  <a:pt x="0" y="13195725"/>
                </a:lnTo>
                <a:lnTo>
                  <a:pt x="11931876" y="13195725"/>
                </a:lnTo>
                <a:lnTo>
                  <a:pt x="11931876" y="0"/>
                </a:lnTo>
                <a:close/>
              </a:path>
            </a:pathLst>
          </a:custGeom>
          <a:blipFill>
            <a:blip r:embed="rId3"/>
            <a:stretch>
              <a:fillRect l="-14478" r="-14478"/>
            </a:stretch>
          </a:blipFill>
        </p:spPr>
      </p:sp>
      <p:sp>
        <p:nvSpPr>
          <p:cNvPr id="8" name="Freeform 8"/>
          <p:cNvSpPr/>
          <p:nvPr/>
        </p:nvSpPr>
        <p:spPr>
          <a:xfrm>
            <a:off x="9695822" y="577889"/>
            <a:ext cx="7960699" cy="4133440"/>
          </a:xfrm>
          <a:custGeom>
            <a:avLst/>
            <a:gdLst/>
            <a:ahLst/>
            <a:cxnLst/>
            <a:rect l="l" t="t" r="r" b="b"/>
            <a:pathLst>
              <a:path w="7960699" h="4133440">
                <a:moveTo>
                  <a:pt x="0" y="0"/>
                </a:moveTo>
                <a:lnTo>
                  <a:pt x="7960699" y="0"/>
                </a:lnTo>
                <a:lnTo>
                  <a:pt x="7960699" y="4133439"/>
                </a:lnTo>
                <a:lnTo>
                  <a:pt x="0" y="4133439"/>
                </a:lnTo>
                <a:lnTo>
                  <a:pt x="0" y="0"/>
                </a:lnTo>
                <a:close/>
              </a:path>
            </a:pathLst>
          </a:custGeom>
          <a:blipFill>
            <a:blip r:embed="rId4"/>
            <a:stretch>
              <a:fillRect/>
            </a:stretch>
          </a:blipFill>
        </p:spPr>
      </p:sp>
      <p:sp>
        <p:nvSpPr>
          <p:cNvPr id="9" name="Freeform 9"/>
          <p:cNvSpPr/>
          <p:nvPr/>
        </p:nvSpPr>
        <p:spPr>
          <a:xfrm>
            <a:off x="10868452" y="5143500"/>
            <a:ext cx="5615439" cy="4810124"/>
          </a:xfrm>
          <a:custGeom>
            <a:avLst/>
            <a:gdLst/>
            <a:ahLst/>
            <a:cxnLst/>
            <a:rect l="l" t="t" r="r" b="b"/>
            <a:pathLst>
              <a:path w="5615439" h="4810124">
                <a:moveTo>
                  <a:pt x="0" y="0"/>
                </a:moveTo>
                <a:lnTo>
                  <a:pt x="5615439" y="0"/>
                </a:lnTo>
                <a:lnTo>
                  <a:pt x="5615439" y="4810124"/>
                </a:lnTo>
                <a:lnTo>
                  <a:pt x="0" y="4810124"/>
                </a:lnTo>
                <a:lnTo>
                  <a:pt x="0" y="0"/>
                </a:lnTo>
                <a:close/>
              </a:path>
            </a:pathLst>
          </a:custGeom>
          <a:blipFill>
            <a:blip r:embed="rId5"/>
            <a:stretch>
              <a:fillRect/>
            </a:stretch>
          </a:blipFill>
        </p:spPr>
      </p:sp>
      <p:sp>
        <p:nvSpPr>
          <p:cNvPr id="10" name="Freeform 10"/>
          <p:cNvSpPr/>
          <p:nvPr/>
        </p:nvSpPr>
        <p:spPr>
          <a:xfrm>
            <a:off x="-1314746" y="8659314"/>
            <a:ext cx="3794321" cy="1197972"/>
          </a:xfrm>
          <a:custGeom>
            <a:avLst/>
            <a:gdLst/>
            <a:ahLst/>
            <a:cxnLst/>
            <a:rect l="l" t="t" r="r" b="b"/>
            <a:pathLst>
              <a:path w="3794321" h="1197972">
                <a:moveTo>
                  <a:pt x="0" y="0"/>
                </a:moveTo>
                <a:lnTo>
                  <a:pt x="3794321" y="0"/>
                </a:lnTo>
                <a:lnTo>
                  <a:pt x="3794321" y="1197972"/>
                </a:lnTo>
                <a:lnTo>
                  <a:pt x="0" y="1197972"/>
                </a:lnTo>
                <a:lnTo>
                  <a:pt x="0" y="0"/>
                </a:lnTo>
                <a:close/>
              </a:path>
            </a:pathLst>
          </a:custGeom>
          <a:blipFill>
            <a:blip r:embed="rId6"/>
            <a:stretch>
              <a:fillRect/>
            </a:stretch>
          </a:blipFill>
        </p:spPr>
      </p:sp>
      <p:sp>
        <p:nvSpPr>
          <p:cNvPr id="11" name="Freeform 11"/>
          <p:cNvSpPr/>
          <p:nvPr/>
        </p:nvSpPr>
        <p:spPr>
          <a:xfrm rot="5153169">
            <a:off x="2501898" y="5380899"/>
            <a:ext cx="12119024" cy="1403042"/>
          </a:xfrm>
          <a:custGeom>
            <a:avLst/>
            <a:gdLst/>
            <a:ahLst/>
            <a:cxnLst/>
            <a:rect l="l" t="t" r="r" b="b"/>
            <a:pathLst>
              <a:path w="12119024" h="1403042">
                <a:moveTo>
                  <a:pt x="0" y="0"/>
                </a:moveTo>
                <a:lnTo>
                  <a:pt x="12119024" y="0"/>
                </a:lnTo>
                <a:lnTo>
                  <a:pt x="12119024" y="1403042"/>
                </a:lnTo>
                <a:lnTo>
                  <a:pt x="0" y="1403042"/>
                </a:lnTo>
                <a:lnTo>
                  <a:pt x="0" y="0"/>
                </a:lnTo>
                <a:close/>
              </a:path>
            </a:pathLst>
          </a:custGeom>
          <a:blipFill>
            <a:blip r:embed="rId7"/>
            <a:stretch>
              <a:fillRect l="-43313" t="-27808" r="-28241"/>
            </a:stretch>
          </a:blipFill>
        </p:spPr>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6131166" y="3288698"/>
            <a:ext cx="10400939" cy="3823543"/>
          </a:xfrm>
          <a:custGeom>
            <a:avLst/>
            <a:gdLst/>
            <a:ahLst/>
            <a:cxnLst/>
            <a:rect l="l" t="t" r="r" b="b"/>
            <a:pathLst>
              <a:path w="10400939" h="3823543">
                <a:moveTo>
                  <a:pt x="0" y="0"/>
                </a:moveTo>
                <a:lnTo>
                  <a:pt x="10400939" y="0"/>
                </a:lnTo>
                <a:lnTo>
                  <a:pt x="10400939" y="3823543"/>
                </a:lnTo>
                <a:lnTo>
                  <a:pt x="0" y="3823543"/>
                </a:lnTo>
                <a:lnTo>
                  <a:pt x="0" y="0"/>
                </a:lnTo>
                <a:close/>
              </a:path>
            </a:pathLst>
          </a:custGeom>
          <a:blipFill>
            <a:blip r:embed="rId2"/>
            <a:stretch>
              <a:fillRect t="-626" b="-626"/>
            </a:stretch>
          </a:blipFill>
        </p:spPr>
      </p:sp>
      <p:sp>
        <p:nvSpPr>
          <p:cNvPr id="3" name="Freeform 3"/>
          <p:cNvSpPr/>
          <p:nvPr/>
        </p:nvSpPr>
        <p:spPr>
          <a:xfrm rot="-262572">
            <a:off x="17269364" y="-836940"/>
            <a:ext cx="7859486" cy="10953988"/>
          </a:xfrm>
          <a:custGeom>
            <a:avLst/>
            <a:gdLst/>
            <a:ahLst/>
            <a:cxnLst/>
            <a:rect l="l" t="t" r="r" b="b"/>
            <a:pathLst>
              <a:path w="7859486" h="10953988">
                <a:moveTo>
                  <a:pt x="0" y="0"/>
                </a:moveTo>
                <a:lnTo>
                  <a:pt x="7859486" y="0"/>
                </a:lnTo>
                <a:lnTo>
                  <a:pt x="7859486" y="10953988"/>
                </a:lnTo>
                <a:lnTo>
                  <a:pt x="0" y="10953988"/>
                </a:lnTo>
                <a:lnTo>
                  <a:pt x="0" y="0"/>
                </a:lnTo>
                <a:close/>
              </a:path>
            </a:pathLst>
          </a:custGeom>
          <a:blipFill>
            <a:blip r:embed="rId3"/>
            <a:stretch>
              <a:fillRect/>
            </a:stretch>
          </a:blipFill>
        </p:spPr>
      </p:sp>
      <p:sp>
        <p:nvSpPr>
          <p:cNvPr id="4" name="Freeform 4"/>
          <p:cNvSpPr/>
          <p:nvPr/>
        </p:nvSpPr>
        <p:spPr>
          <a:xfrm rot="7766153">
            <a:off x="16078063" y="9000773"/>
            <a:ext cx="2717492" cy="1222205"/>
          </a:xfrm>
          <a:custGeom>
            <a:avLst/>
            <a:gdLst/>
            <a:ahLst/>
            <a:cxnLst/>
            <a:rect l="l" t="t" r="r" b="b"/>
            <a:pathLst>
              <a:path w="2717492" h="1222205">
                <a:moveTo>
                  <a:pt x="0" y="0"/>
                </a:moveTo>
                <a:lnTo>
                  <a:pt x="2717491" y="0"/>
                </a:lnTo>
                <a:lnTo>
                  <a:pt x="2717491" y="1222205"/>
                </a:lnTo>
                <a:lnTo>
                  <a:pt x="0" y="1222205"/>
                </a:lnTo>
                <a:lnTo>
                  <a:pt x="0" y="0"/>
                </a:lnTo>
                <a:close/>
              </a:path>
            </a:pathLst>
          </a:custGeom>
          <a:blipFill>
            <a:blip r:embed="rId4"/>
            <a:stretch>
              <a:fillRect/>
            </a:stretch>
          </a:blipFill>
        </p:spPr>
      </p:sp>
      <p:sp>
        <p:nvSpPr>
          <p:cNvPr id="5" name="TextBox 5"/>
          <p:cNvSpPr txBox="1"/>
          <p:nvPr/>
        </p:nvSpPr>
        <p:spPr>
          <a:xfrm>
            <a:off x="1272203" y="1558759"/>
            <a:ext cx="5366007"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RESULT</a:t>
            </a:r>
          </a:p>
        </p:txBody>
      </p:sp>
      <p:sp>
        <p:nvSpPr>
          <p:cNvPr id="6" name="Freeform 6"/>
          <p:cNvSpPr/>
          <p:nvPr/>
        </p:nvSpPr>
        <p:spPr>
          <a:xfrm>
            <a:off x="10646245" y="828431"/>
            <a:ext cx="5633562" cy="8630138"/>
          </a:xfrm>
          <a:custGeom>
            <a:avLst/>
            <a:gdLst/>
            <a:ahLst/>
            <a:cxnLst/>
            <a:rect l="l" t="t" r="r" b="b"/>
            <a:pathLst>
              <a:path w="5633562" h="8630138">
                <a:moveTo>
                  <a:pt x="0" y="0"/>
                </a:moveTo>
                <a:lnTo>
                  <a:pt x="5633562" y="0"/>
                </a:lnTo>
                <a:lnTo>
                  <a:pt x="5633562" y="8630138"/>
                </a:lnTo>
                <a:lnTo>
                  <a:pt x="0" y="8630138"/>
                </a:lnTo>
                <a:lnTo>
                  <a:pt x="0" y="0"/>
                </a:lnTo>
                <a:close/>
              </a:path>
            </a:pathLst>
          </a:custGeom>
          <a:blipFill>
            <a:blip r:embed="rId5"/>
            <a:stretch>
              <a:fillRect/>
            </a:stretch>
          </a:blipFill>
        </p:spPr>
      </p:sp>
      <p:sp>
        <p:nvSpPr>
          <p:cNvPr id="7" name="Freeform 7"/>
          <p:cNvSpPr/>
          <p:nvPr/>
        </p:nvSpPr>
        <p:spPr>
          <a:xfrm>
            <a:off x="9144000" y="8784955"/>
            <a:ext cx="864070" cy="946690"/>
          </a:xfrm>
          <a:custGeom>
            <a:avLst/>
            <a:gdLst/>
            <a:ahLst/>
            <a:cxnLst/>
            <a:rect l="l" t="t" r="r" b="b"/>
            <a:pathLst>
              <a:path w="864070" h="946690">
                <a:moveTo>
                  <a:pt x="0" y="0"/>
                </a:moveTo>
                <a:lnTo>
                  <a:pt x="864070" y="0"/>
                </a:lnTo>
                <a:lnTo>
                  <a:pt x="864070" y="946690"/>
                </a:lnTo>
                <a:lnTo>
                  <a:pt x="0" y="946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5400000" flipV="1">
            <a:off x="5849096" y="1140151"/>
            <a:ext cx="744541" cy="1913540"/>
          </a:xfrm>
          <a:custGeom>
            <a:avLst/>
            <a:gdLst/>
            <a:ahLst/>
            <a:cxnLst/>
            <a:rect l="l" t="t" r="r" b="b"/>
            <a:pathLst>
              <a:path w="744541" h="1913540">
                <a:moveTo>
                  <a:pt x="0" y="1913540"/>
                </a:moveTo>
                <a:lnTo>
                  <a:pt x="744541" y="1913540"/>
                </a:lnTo>
                <a:lnTo>
                  <a:pt x="744541" y="0"/>
                </a:lnTo>
                <a:lnTo>
                  <a:pt x="0" y="0"/>
                </a:lnTo>
                <a:lnTo>
                  <a:pt x="0" y="191354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231324" y="2798600"/>
            <a:ext cx="7275647" cy="1035665"/>
          </a:xfrm>
          <a:prstGeom prst="rect">
            <a:avLst/>
          </a:prstGeom>
        </p:spPr>
        <p:txBody>
          <a:bodyPr lIns="0" tIns="0" rIns="0" bIns="0" rtlCol="0" anchor="t">
            <a:spAutoFit/>
          </a:bodyPr>
          <a:lstStyle/>
          <a:p>
            <a:pPr algn="just">
              <a:lnSpc>
                <a:spcPts val="4162"/>
              </a:lnSpc>
            </a:pPr>
            <a:r>
              <a:rPr lang="en-US" sz="3201" spc="64">
                <a:solidFill>
                  <a:srgbClr val="F1E7DE"/>
                </a:solidFill>
                <a:latin typeface="Fira Code"/>
              </a:rPr>
              <a:t>loss value is getting closer to the optimal value</a:t>
            </a:r>
          </a:p>
        </p:txBody>
      </p:sp>
      <p:sp>
        <p:nvSpPr>
          <p:cNvPr id="10" name="Freeform 10"/>
          <p:cNvSpPr/>
          <p:nvPr/>
        </p:nvSpPr>
        <p:spPr>
          <a:xfrm>
            <a:off x="1445153" y="4370073"/>
            <a:ext cx="7234769" cy="4674009"/>
          </a:xfrm>
          <a:custGeom>
            <a:avLst/>
            <a:gdLst/>
            <a:ahLst/>
            <a:cxnLst/>
            <a:rect l="l" t="t" r="r" b="b"/>
            <a:pathLst>
              <a:path w="7234769" h="4674009">
                <a:moveTo>
                  <a:pt x="0" y="0"/>
                </a:moveTo>
                <a:lnTo>
                  <a:pt x="7234769" y="0"/>
                </a:lnTo>
                <a:lnTo>
                  <a:pt x="7234769" y="4674009"/>
                </a:lnTo>
                <a:lnTo>
                  <a:pt x="0" y="4674009"/>
                </a:lnTo>
                <a:lnTo>
                  <a:pt x="0" y="0"/>
                </a:lnTo>
                <a:close/>
              </a:path>
            </a:pathLst>
          </a:custGeom>
          <a:blipFill>
            <a:blip r:embed="rId10"/>
            <a:stretch>
              <a:fillRect/>
            </a:stretch>
          </a:blipFill>
        </p:spPr>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4974" y="1562811"/>
            <a:ext cx="8864967" cy="7161379"/>
          </a:xfrm>
          <a:custGeom>
            <a:avLst/>
            <a:gdLst/>
            <a:ahLst/>
            <a:cxnLst/>
            <a:rect l="l" t="t" r="r" b="b"/>
            <a:pathLst>
              <a:path w="8864967" h="7161379">
                <a:moveTo>
                  <a:pt x="0" y="0"/>
                </a:moveTo>
                <a:lnTo>
                  <a:pt x="8864967" y="0"/>
                </a:lnTo>
                <a:lnTo>
                  <a:pt x="8864967" y="7161378"/>
                </a:lnTo>
                <a:lnTo>
                  <a:pt x="0" y="7161378"/>
                </a:lnTo>
                <a:lnTo>
                  <a:pt x="0" y="0"/>
                </a:lnTo>
                <a:close/>
              </a:path>
            </a:pathLst>
          </a:custGeom>
          <a:blipFill>
            <a:blip r:embed="rId2"/>
            <a:stretch>
              <a:fillRect/>
            </a:stretch>
          </a:blipFill>
        </p:spPr>
      </p:sp>
      <p:sp>
        <p:nvSpPr>
          <p:cNvPr id="3" name="Freeform 3"/>
          <p:cNvSpPr/>
          <p:nvPr/>
        </p:nvSpPr>
        <p:spPr>
          <a:xfrm>
            <a:off x="-503581" y="7923524"/>
            <a:ext cx="19295162" cy="3073670"/>
          </a:xfrm>
          <a:custGeom>
            <a:avLst/>
            <a:gdLst/>
            <a:ahLst/>
            <a:cxnLst/>
            <a:rect l="l" t="t" r="r" b="b"/>
            <a:pathLst>
              <a:path w="19295162" h="3073670">
                <a:moveTo>
                  <a:pt x="0" y="0"/>
                </a:moveTo>
                <a:lnTo>
                  <a:pt x="19295162" y="0"/>
                </a:lnTo>
                <a:lnTo>
                  <a:pt x="19295162" y="3073670"/>
                </a:lnTo>
                <a:lnTo>
                  <a:pt x="0" y="3073670"/>
                </a:lnTo>
                <a:lnTo>
                  <a:pt x="0" y="0"/>
                </a:lnTo>
                <a:close/>
              </a:path>
            </a:pathLst>
          </a:custGeom>
          <a:blipFill>
            <a:blip r:embed="rId3"/>
            <a:stretch>
              <a:fillRect t="-9440" b="-9440"/>
            </a:stretch>
          </a:blipFill>
        </p:spPr>
      </p:sp>
      <p:sp>
        <p:nvSpPr>
          <p:cNvPr id="4" name="Freeform 4"/>
          <p:cNvSpPr/>
          <p:nvPr/>
        </p:nvSpPr>
        <p:spPr>
          <a:xfrm>
            <a:off x="-1254585" y="9067998"/>
            <a:ext cx="7315200" cy="784721"/>
          </a:xfrm>
          <a:custGeom>
            <a:avLst/>
            <a:gdLst/>
            <a:ahLst/>
            <a:cxnLst/>
            <a:rect l="l" t="t" r="r" b="b"/>
            <a:pathLst>
              <a:path w="7315200" h="784721">
                <a:moveTo>
                  <a:pt x="0" y="0"/>
                </a:moveTo>
                <a:lnTo>
                  <a:pt x="7315200" y="0"/>
                </a:lnTo>
                <a:lnTo>
                  <a:pt x="7315200" y="784722"/>
                </a:lnTo>
                <a:lnTo>
                  <a:pt x="0" y="784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72203" y="1558759"/>
            <a:ext cx="5366007"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FFFFF"/>
                </a:solidFill>
                <a:latin typeface="Open Sauce Semi-Bold"/>
              </a:rPr>
              <a:t>RESULT</a:t>
            </a:r>
          </a:p>
        </p:txBody>
      </p:sp>
      <p:sp>
        <p:nvSpPr>
          <p:cNvPr id="6" name="Freeform 6"/>
          <p:cNvSpPr/>
          <p:nvPr/>
        </p:nvSpPr>
        <p:spPr>
          <a:xfrm rot="2161221">
            <a:off x="5717280" y="8327101"/>
            <a:ext cx="2515388" cy="794178"/>
          </a:xfrm>
          <a:custGeom>
            <a:avLst/>
            <a:gdLst/>
            <a:ahLst/>
            <a:cxnLst/>
            <a:rect l="l" t="t" r="r" b="b"/>
            <a:pathLst>
              <a:path w="2515388" h="794178">
                <a:moveTo>
                  <a:pt x="0" y="0"/>
                </a:moveTo>
                <a:lnTo>
                  <a:pt x="2515388" y="0"/>
                </a:lnTo>
                <a:lnTo>
                  <a:pt x="2515388" y="794177"/>
                </a:lnTo>
                <a:lnTo>
                  <a:pt x="0" y="794177"/>
                </a:lnTo>
                <a:lnTo>
                  <a:pt x="0" y="0"/>
                </a:lnTo>
                <a:close/>
              </a:path>
            </a:pathLst>
          </a:custGeom>
          <a:blipFill>
            <a:blip r:embed="rId6"/>
            <a:stretch>
              <a:fillRect/>
            </a:stretch>
          </a:blipFill>
        </p:spPr>
      </p:sp>
      <p:sp>
        <p:nvSpPr>
          <p:cNvPr id="7" name="Freeform 7"/>
          <p:cNvSpPr/>
          <p:nvPr/>
        </p:nvSpPr>
        <p:spPr>
          <a:xfrm rot="2161221">
            <a:off x="14345714" y="1388794"/>
            <a:ext cx="2515388" cy="794178"/>
          </a:xfrm>
          <a:custGeom>
            <a:avLst/>
            <a:gdLst/>
            <a:ahLst/>
            <a:cxnLst/>
            <a:rect l="l" t="t" r="r" b="b"/>
            <a:pathLst>
              <a:path w="2515388" h="794178">
                <a:moveTo>
                  <a:pt x="0" y="0"/>
                </a:moveTo>
                <a:lnTo>
                  <a:pt x="2515388" y="0"/>
                </a:lnTo>
                <a:lnTo>
                  <a:pt x="2515388" y="794178"/>
                </a:lnTo>
                <a:lnTo>
                  <a:pt x="0" y="794178"/>
                </a:lnTo>
                <a:lnTo>
                  <a:pt x="0" y="0"/>
                </a:lnTo>
                <a:close/>
              </a:path>
            </a:pathLst>
          </a:custGeom>
          <a:blipFill>
            <a:blip r:embed="rId6"/>
            <a:stretch>
              <a:fillRect/>
            </a:stretch>
          </a:blipFill>
        </p:spPr>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566445">
            <a:off x="-2163557" y="1407915"/>
            <a:ext cx="11410191" cy="8229600"/>
          </a:xfrm>
          <a:custGeom>
            <a:avLst/>
            <a:gdLst/>
            <a:ahLst/>
            <a:cxnLst/>
            <a:rect l="l" t="t" r="r" b="b"/>
            <a:pathLst>
              <a:path w="11410191" h="8229600">
                <a:moveTo>
                  <a:pt x="0" y="0"/>
                </a:moveTo>
                <a:lnTo>
                  <a:pt x="11410191" y="0"/>
                </a:lnTo>
                <a:lnTo>
                  <a:pt x="11410191" y="8229600"/>
                </a:lnTo>
                <a:lnTo>
                  <a:pt x="0" y="8229600"/>
                </a:lnTo>
                <a:lnTo>
                  <a:pt x="0" y="0"/>
                </a:lnTo>
                <a:close/>
              </a:path>
            </a:pathLst>
          </a:custGeom>
          <a:blipFill>
            <a:blip r:embed="rId2"/>
            <a:stretch>
              <a:fillRect/>
            </a:stretch>
          </a:blipFill>
        </p:spPr>
      </p:sp>
      <p:sp>
        <p:nvSpPr>
          <p:cNvPr id="3" name="Freeform 3"/>
          <p:cNvSpPr/>
          <p:nvPr/>
        </p:nvSpPr>
        <p:spPr>
          <a:xfrm rot="-290444">
            <a:off x="6321340" y="2334560"/>
            <a:ext cx="12342977" cy="10585154"/>
          </a:xfrm>
          <a:custGeom>
            <a:avLst/>
            <a:gdLst/>
            <a:ahLst/>
            <a:cxnLst/>
            <a:rect l="l" t="t" r="r" b="b"/>
            <a:pathLst>
              <a:path w="12342977" h="10585154">
                <a:moveTo>
                  <a:pt x="0" y="0"/>
                </a:moveTo>
                <a:lnTo>
                  <a:pt x="12342978" y="0"/>
                </a:lnTo>
                <a:lnTo>
                  <a:pt x="12342978" y="10585154"/>
                </a:lnTo>
                <a:lnTo>
                  <a:pt x="0" y="10585154"/>
                </a:lnTo>
                <a:lnTo>
                  <a:pt x="0" y="0"/>
                </a:lnTo>
                <a:close/>
              </a:path>
            </a:pathLst>
          </a:custGeom>
          <a:blipFill>
            <a:blip r:embed="rId3"/>
            <a:stretch>
              <a:fillRect/>
            </a:stretch>
          </a:blipFill>
        </p:spPr>
      </p:sp>
      <p:sp>
        <p:nvSpPr>
          <p:cNvPr id="4" name="Freeform 4"/>
          <p:cNvSpPr/>
          <p:nvPr/>
        </p:nvSpPr>
        <p:spPr>
          <a:xfrm rot="661724">
            <a:off x="7078854" y="6799534"/>
            <a:ext cx="864070" cy="946690"/>
          </a:xfrm>
          <a:custGeom>
            <a:avLst/>
            <a:gdLst/>
            <a:ahLst/>
            <a:cxnLst/>
            <a:rect l="l" t="t" r="r" b="b"/>
            <a:pathLst>
              <a:path w="864070" h="946690">
                <a:moveTo>
                  <a:pt x="0" y="0"/>
                </a:moveTo>
                <a:lnTo>
                  <a:pt x="864069" y="0"/>
                </a:lnTo>
                <a:lnTo>
                  <a:pt x="864069"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892026" y="1233663"/>
            <a:ext cx="3794321" cy="1197972"/>
          </a:xfrm>
          <a:custGeom>
            <a:avLst/>
            <a:gdLst/>
            <a:ahLst/>
            <a:cxnLst/>
            <a:rect l="l" t="t" r="r" b="b"/>
            <a:pathLst>
              <a:path w="3794321" h="1197972">
                <a:moveTo>
                  <a:pt x="0" y="0"/>
                </a:moveTo>
                <a:lnTo>
                  <a:pt x="3794321" y="0"/>
                </a:lnTo>
                <a:lnTo>
                  <a:pt x="3794321" y="1197972"/>
                </a:lnTo>
                <a:lnTo>
                  <a:pt x="0" y="1197972"/>
                </a:lnTo>
                <a:lnTo>
                  <a:pt x="0" y="0"/>
                </a:lnTo>
                <a:close/>
              </a:path>
            </a:pathLst>
          </a:custGeom>
          <a:blipFill>
            <a:blip r:embed="rId6"/>
            <a:stretch>
              <a:fillRect/>
            </a:stretch>
          </a:blipFill>
        </p:spPr>
      </p:sp>
      <p:sp>
        <p:nvSpPr>
          <p:cNvPr id="6" name="Freeform 6"/>
          <p:cNvSpPr/>
          <p:nvPr/>
        </p:nvSpPr>
        <p:spPr>
          <a:xfrm>
            <a:off x="1272203" y="2851902"/>
            <a:ext cx="8826510" cy="6770155"/>
          </a:xfrm>
          <a:custGeom>
            <a:avLst/>
            <a:gdLst/>
            <a:ahLst/>
            <a:cxnLst/>
            <a:rect l="l" t="t" r="r" b="b"/>
            <a:pathLst>
              <a:path w="8826510" h="6770155">
                <a:moveTo>
                  <a:pt x="0" y="0"/>
                </a:moveTo>
                <a:lnTo>
                  <a:pt x="8826510" y="0"/>
                </a:lnTo>
                <a:lnTo>
                  <a:pt x="8826510" y="6770155"/>
                </a:lnTo>
                <a:lnTo>
                  <a:pt x="0" y="6770155"/>
                </a:lnTo>
                <a:lnTo>
                  <a:pt x="0" y="0"/>
                </a:lnTo>
                <a:close/>
              </a:path>
            </a:pathLst>
          </a:custGeom>
          <a:blipFill>
            <a:blip r:embed="rId7"/>
            <a:stretch>
              <a:fillRect/>
            </a:stretch>
          </a:blipFill>
        </p:spPr>
      </p:sp>
      <p:sp>
        <p:nvSpPr>
          <p:cNvPr id="7" name="Freeform 7"/>
          <p:cNvSpPr/>
          <p:nvPr/>
        </p:nvSpPr>
        <p:spPr>
          <a:xfrm>
            <a:off x="10971824" y="5219520"/>
            <a:ext cx="5773752" cy="1006705"/>
          </a:xfrm>
          <a:custGeom>
            <a:avLst/>
            <a:gdLst/>
            <a:ahLst/>
            <a:cxnLst/>
            <a:rect l="l" t="t" r="r" b="b"/>
            <a:pathLst>
              <a:path w="5773752" h="1006705">
                <a:moveTo>
                  <a:pt x="0" y="0"/>
                </a:moveTo>
                <a:lnTo>
                  <a:pt x="5773752" y="0"/>
                </a:lnTo>
                <a:lnTo>
                  <a:pt x="5773752" y="1006705"/>
                </a:lnTo>
                <a:lnTo>
                  <a:pt x="0" y="1006705"/>
                </a:lnTo>
                <a:lnTo>
                  <a:pt x="0" y="0"/>
                </a:lnTo>
                <a:close/>
              </a:path>
            </a:pathLst>
          </a:custGeom>
          <a:blipFill>
            <a:blip r:embed="rId8"/>
            <a:stretch>
              <a:fillRect/>
            </a:stretch>
          </a:blipFill>
        </p:spPr>
      </p:sp>
      <p:sp>
        <p:nvSpPr>
          <p:cNvPr id="8" name="TextBox 8"/>
          <p:cNvSpPr txBox="1"/>
          <p:nvPr/>
        </p:nvSpPr>
        <p:spPr>
          <a:xfrm>
            <a:off x="1272203" y="1558759"/>
            <a:ext cx="5366007"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000000"/>
                </a:solidFill>
                <a:latin typeface="Open Sauce Semi-Bold"/>
              </a:rPr>
              <a:t>RESULT</a:t>
            </a:r>
          </a:p>
        </p:txBody>
      </p:sp>
      <p:sp>
        <p:nvSpPr>
          <p:cNvPr id="9" name="Freeform 9"/>
          <p:cNvSpPr/>
          <p:nvPr/>
        </p:nvSpPr>
        <p:spPr>
          <a:xfrm flipH="1">
            <a:off x="14781992" y="246565"/>
            <a:ext cx="3256671" cy="2605337"/>
          </a:xfrm>
          <a:custGeom>
            <a:avLst/>
            <a:gdLst/>
            <a:ahLst/>
            <a:cxnLst/>
            <a:rect l="l" t="t" r="r" b="b"/>
            <a:pathLst>
              <a:path w="3256671" h="2605337">
                <a:moveTo>
                  <a:pt x="3256672" y="0"/>
                </a:moveTo>
                <a:lnTo>
                  <a:pt x="0" y="0"/>
                </a:lnTo>
                <a:lnTo>
                  <a:pt x="0" y="2605337"/>
                </a:lnTo>
                <a:lnTo>
                  <a:pt x="3256672" y="2605337"/>
                </a:lnTo>
                <a:lnTo>
                  <a:pt x="3256672"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835" b="-83835"/>
            </a:stretch>
          </a:blipFill>
        </p:spPr>
      </p:sp>
      <p:sp>
        <p:nvSpPr>
          <p:cNvPr id="3" name="Freeform 3"/>
          <p:cNvSpPr/>
          <p:nvPr/>
        </p:nvSpPr>
        <p:spPr>
          <a:xfrm>
            <a:off x="0" y="0"/>
            <a:ext cx="18288000" cy="4288866"/>
          </a:xfrm>
          <a:custGeom>
            <a:avLst/>
            <a:gdLst/>
            <a:ahLst/>
            <a:cxnLst/>
            <a:rect l="l" t="t" r="r" b="b"/>
            <a:pathLst>
              <a:path w="18288000" h="4288866">
                <a:moveTo>
                  <a:pt x="0" y="0"/>
                </a:moveTo>
                <a:lnTo>
                  <a:pt x="18288000" y="0"/>
                </a:lnTo>
                <a:lnTo>
                  <a:pt x="18288000" y="4288866"/>
                </a:lnTo>
                <a:lnTo>
                  <a:pt x="0" y="4288866"/>
                </a:lnTo>
                <a:lnTo>
                  <a:pt x="0" y="0"/>
                </a:lnTo>
                <a:close/>
              </a:path>
            </a:pathLst>
          </a:custGeom>
          <a:blipFill>
            <a:blip r:embed="rId3"/>
            <a:stretch>
              <a:fillRect l="-584" t="-29713" b="-156309"/>
            </a:stretch>
          </a:blipFill>
        </p:spPr>
      </p:sp>
      <p:sp>
        <p:nvSpPr>
          <p:cNvPr id="4" name="TextBox 4"/>
          <p:cNvSpPr txBox="1"/>
          <p:nvPr/>
        </p:nvSpPr>
        <p:spPr>
          <a:xfrm>
            <a:off x="570745" y="6398700"/>
            <a:ext cx="17146509" cy="866757"/>
          </a:xfrm>
          <a:prstGeom prst="rect">
            <a:avLst/>
          </a:prstGeom>
        </p:spPr>
        <p:txBody>
          <a:bodyPr lIns="0" tIns="0" rIns="0" bIns="0" rtlCol="0" anchor="t">
            <a:spAutoFit/>
          </a:bodyPr>
          <a:lstStyle/>
          <a:p>
            <a:pPr algn="ctr">
              <a:lnSpc>
                <a:spcPts val="6960"/>
              </a:lnSpc>
            </a:pPr>
            <a:r>
              <a:rPr lang="en-US" sz="5800" spc="2320">
                <a:solidFill>
                  <a:srgbClr val="C8B519"/>
                </a:solidFill>
                <a:latin typeface="Garet"/>
              </a:rPr>
              <a:t>THANK YOU FOR LISTENING</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870704"/>
            <a:ext cx="4630275"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DATASET</a:t>
            </a:r>
          </a:p>
        </p:txBody>
      </p:sp>
      <p:sp>
        <p:nvSpPr>
          <p:cNvPr id="3" name="Freeform 3"/>
          <p:cNvSpPr/>
          <p:nvPr/>
        </p:nvSpPr>
        <p:spPr>
          <a:xfrm>
            <a:off x="16584725" y="0"/>
            <a:ext cx="864070" cy="946690"/>
          </a:xfrm>
          <a:custGeom>
            <a:avLst/>
            <a:gdLst/>
            <a:ahLst/>
            <a:cxnLst/>
            <a:rect l="l" t="t" r="r" b="b"/>
            <a:pathLst>
              <a:path w="864070" h="946690">
                <a:moveTo>
                  <a:pt x="0" y="0"/>
                </a:moveTo>
                <a:lnTo>
                  <a:pt x="864070" y="0"/>
                </a:lnTo>
                <a:lnTo>
                  <a:pt x="864070" y="946690"/>
                </a:lnTo>
                <a:lnTo>
                  <a:pt x="0" y="946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0" y="-5531459"/>
            <a:ext cx="18419401" cy="6856110"/>
          </a:xfrm>
          <a:custGeom>
            <a:avLst/>
            <a:gdLst/>
            <a:ahLst/>
            <a:cxnLst/>
            <a:rect l="l" t="t" r="r" b="b"/>
            <a:pathLst>
              <a:path w="18419401" h="6856110">
                <a:moveTo>
                  <a:pt x="0" y="6856110"/>
                </a:moveTo>
                <a:lnTo>
                  <a:pt x="18419401" y="6856110"/>
                </a:lnTo>
                <a:lnTo>
                  <a:pt x="18419401" y="0"/>
                </a:lnTo>
                <a:lnTo>
                  <a:pt x="0" y="0"/>
                </a:lnTo>
                <a:lnTo>
                  <a:pt x="0" y="6856110"/>
                </a:lnTo>
                <a:close/>
              </a:path>
            </a:pathLst>
          </a:custGeom>
          <a:blipFill>
            <a:blip r:embed="rId4"/>
            <a:stretch>
              <a:fillRect/>
            </a:stretch>
          </a:blipFill>
        </p:spPr>
      </p:sp>
      <p:sp>
        <p:nvSpPr>
          <p:cNvPr id="5" name="Freeform 5"/>
          <p:cNvSpPr/>
          <p:nvPr/>
        </p:nvSpPr>
        <p:spPr>
          <a:xfrm>
            <a:off x="3403946" y="2716912"/>
            <a:ext cx="11701524" cy="6436278"/>
          </a:xfrm>
          <a:custGeom>
            <a:avLst/>
            <a:gdLst/>
            <a:ahLst/>
            <a:cxnLst/>
            <a:rect l="l" t="t" r="r" b="b"/>
            <a:pathLst>
              <a:path w="11701524" h="6436278">
                <a:moveTo>
                  <a:pt x="0" y="0"/>
                </a:moveTo>
                <a:lnTo>
                  <a:pt x="11701524" y="0"/>
                </a:lnTo>
                <a:lnTo>
                  <a:pt x="11701524" y="6436277"/>
                </a:lnTo>
                <a:lnTo>
                  <a:pt x="0" y="6436277"/>
                </a:lnTo>
                <a:lnTo>
                  <a:pt x="0" y="0"/>
                </a:lnTo>
                <a:close/>
              </a:path>
            </a:pathLst>
          </a:custGeom>
          <a:blipFill>
            <a:blip r:embed="rId5"/>
            <a:stretch>
              <a:fillRect l="-1892"/>
            </a:stretch>
          </a:blipFill>
        </p:spPr>
      </p:sp>
      <p:sp>
        <p:nvSpPr>
          <p:cNvPr id="6" name="TextBox 6"/>
          <p:cNvSpPr txBox="1"/>
          <p:nvPr/>
        </p:nvSpPr>
        <p:spPr>
          <a:xfrm>
            <a:off x="1028700" y="2023229"/>
            <a:ext cx="16697177" cy="422221"/>
          </a:xfrm>
          <a:prstGeom prst="rect">
            <a:avLst/>
          </a:prstGeom>
        </p:spPr>
        <p:txBody>
          <a:bodyPr lIns="0" tIns="0" rIns="0" bIns="0" rtlCol="0" anchor="t">
            <a:spAutoFit/>
          </a:bodyPr>
          <a:lstStyle/>
          <a:p>
            <a:pPr>
              <a:lnSpc>
                <a:spcPts val="3500"/>
              </a:lnSpc>
            </a:pPr>
            <a:r>
              <a:rPr lang="en-US" sz="2500">
                <a:solidFill>
                  <a:srgbClr val="FFFFFF"/>
                </a:solidFill>
                <a:latin typeface="Fira Code"/>
              </a:rPr>
              <a:t>from : https://www.kaggle.com/datasets/vivovinco/20222023-nba-player-stats-regular</a:t>
            </a:r>
          </a:p>
        </p:txBody>
      </p:sp>
      <p:sp>
        <p:nvSpPr>
          <p:cNvPr id="7" name="TextBox 7"/>
          <p:cNvSpPr txBox="1"/>
          <p:nvPr/>
        </p:nvSpPr>
        <p:spPr>
          <a:xfrm>
            <a:off x="881137" y="9419889"/>
            <a:ext cx="16525726" cy="422221"/>
          </a:xfrm>
          <a:prstGeom prst="rect">
            <a:avLst/>
          </a:prstGeom>
        </p:spPr>
        <p:txBody>
          <a:bodyPr lIns="0" tIns="0" rIns="0" bIns="0" rtlCol="0" anchor="t">
            <a:spAutoFit/>
          </a:bodyPr>
          <a:lstStyle/>
          <a:p>
            <a:pPr>
              <a:lnSpc>
                <a:spcPts val="3500"/>
              </a:lnSpc>
            </a:pPr>
            <a:r>
              <a:rPr lang="en-US" sz="2500">
                <a:solidFill>
                  <a:srgbClr val="FFFFFF"/>
                </a:solidFill>
                <a:latin typeface="Fira Code Light"/>
              </a:rPr>
              <a:t>licensed under the Creative Commons Attribution 4.0 International License (CC BY 4.0).</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47362" y="2314264"/>
            <a:ext cx="14181720" cy="422221"/>
          </a:xfrm>
          <a:prstGeom prst="rect">
            <a:avLst/>
          </a:prstGeom>
        </p:spPr>
        <p:txBody>
          <a:bodyPr lIns="0" tIns="0" rIns="0" bIns="0" rtlCol="0" anchor="t">
            <a:spAutoFit/>
          </a:bodyPr>
          <a:lstStyle/>
          <a:p>
            <a:pPr marL="0" lvl="0" indent="0" algn="just">
              <a:lnSpc>
                <a:spcPts val="3500"/>
              </a:lnSpc>
              <a:spcBef>
                <a:spcPct val="0"/>
              </a:spcBef>
            </a:pPr>
            <a:r>
              <a:rPr lang="en-US" sz="2500">
                <a:solidFill>
                  <a:srgbClr val="FFFFFF"/>
                </a:solidFill>
                <a:latin typeface="Fira Code"/>
              </a:rPr>
              <a:t>to train a model that can predict the points per game (PTS) of NBA players</a:t>
            </a:r>
          </a:p>
        </p:txBody>
      </p:sp>
      <p:sp>
        <p:nvSpPr>
          <p:cNvPr id="3" name="Freeform 3"/>
          <p:cNvSpPr/>
          <p:nvPr/>
        </p:nvSpPr>
        <p:spPr>
          <a:xfrm rot="-484591">
            <a:off x="4457374" y="721020"/>
            <a:ext cx="864070" cy="946690"/>
          </a:xfrm>
          <a:custGeom>
            <a:avLst/>
            <a:gdLst/>
            <a:ahLst/>
            <a:cxnLst/>
            <a:rect l="l" t="t" r="r" b="b"/>
            <a:pathLst>
              <a:path w="864070" h="946690">
                <a:moveTo>
                  <a:pt x="0" y="0"/>
                </a:moveTo>
                <a:lnTo>
                  <a:pt x="864070" y="0"/>
                </a:lnTo>
                <a:lnTo>
                  <a:pt x="864070" y="946690"/>
                </a:lnTo>
                <a:lnTo>
                  <a:pt x="0" y="946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6230041" y="3242500"/>
            <a:ext cx="10615180" cy="3902301"/>
          </a:xfrm>
          <a:custGeom>
            <a:avLst/>
            <a:gdLst/>
            <a:ahLst/>
            <a:cxnLst/>
            <a:rect l="l" t="t" r="r" b="b"/>
            <a:pathLst>
              <a:path w="10615180" h="3902301">
                <a:moveTo>
                  <a:pt x="0" y="0"/>
                </a:moveTo>
                <a:lnTo>
                  <a:pt x="10615181" y="0"/>
                </a:lnTo>
                <a:lnTo>
                  <a:pt x="10615181" y="3902301"/>
                </a:lnTo>
                <a:lnTo>
                  <a:pt x="0" y="3902301"/>
                </a:lnTo>
                <a:lnTo>
                  <a:pt x="0" y="0"/>
                </a:lnTo>
                <a:close/>
              </a:path>
            </a:pathLst>
          </a:custGeom>
          <a:blipFill>
            <a:blip r:embed="rId4"/>
            <a:stretch>
              <a:fillRect t="-626" b="-626"/>
            </a:stretch>
          </a:blipFill>
        </p:spPr>
      </p:sp>
      <p:sp>
        <p:nvSpPr>
          <p:cNvPr id="5" name="Freeform 5"/>
          <p:cNvSpPr/>
          <p:nvPr/>
        </p:nvSpPr>
        <p:spPr>
          <a:xfrm>
            <a:off x="2918776" y="3374660"/>
            <a:ext cx="12450447" cy="1381189"/>
          </a:xfrm>
          <a:custGeom>
            <a:avLst/>
            <a:gdLst/>
            <a:ahLst/>
            <a:cxnLst/>
            <a:rect l="l" t="t" r="r" b="b"/>
            <a:pathLst>
              <a:path w="12450447" h="1381189">
                <a:moveTo>
                  <a:pt x="0" y="0"/>
                </a:moveTo>
                <a:lnTo>
                  <a:pt x="12450448" y="0"/>
                </a:lnTo>
                <a:lnTo>
                  <a:pt x="12450448" y="1381189"/>
                </a:lnTo>
                <a:lnTo>
                  <a:pt x="0" y="1381189"/>
                </a:lnTo>
                <a:lnTo>
                  <a:pt x="0" y="0"/>
                </a:lnTo>
                <a:close/>
              </a:path>
            </a:pathLst>
          </a:custGeom>
          <a:blipFill>
            <a:blip r:embed="rId5"/>
            <a:stretch>
              <a:fillRect l="-4183" t="-31746" b="-373265"/>
            </a:stretch>
          </a:blipFill>
        </p:spPr>
      </p:sp>
      <p:sp>
        <p:nvSpPr>
          <p:cNvPr id="6" name="TextBox 6"/>
          <p:cNvSpPr txBox="1"/>
          <p:nvPr/>
        </p:nvSpPr>
        <p:spPr>
          <a:xfrm>
            <a:off x="1347362" y="1038225"/>
            <a:ext cx="3328998"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GOAL</a:t>
            </a:r>
          </a:p>
        </p:txBody>
      </p:sp>
      <p:sp>
        <p:nvSpPr>
          <p:cNvPr id="7" name="TextBox 7"/>
          <p:cNvSpPr txBox="1"/>
          <p:nvPr/>
        </p:nvSpPr>
        <p:spPr>
          <a:xfrm>
            <a:off x="5917234" y="5355924"/>
            <a:ext cx="6453532" cy="3479367"/>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Fira Code Light"/>
              </a:rPr>
              <a:t>based on various features such as </a:t>
            </a:r>
          </a:p>
          <a:p>
            <a:pPr marL="539748" lvl="1" indent="-269874">
              <a:lnSpc>
                <a:spcPts val="3499"/>
              </a:lnSpc>
              <a:buFont typeface="Arial"/>
              <a:buChar char="•"/>
            </a:pPr>
            <a:r>
              <a:rPr lang="en-US" sz="2499">
                <a:solidFill>
                  <a:srgbClr val="FFFFFF"/>
                </a:solidFill>
                <a:latin typeface="Fira Code Light"/>
              </a:rPr>
              <a:t>minutes played (MP)</a:t>
            </a:r>
          </a:p>
          <a:p>
            <a:pPr marL="539748" lvl="1" indent="-269874">
              <a:lnSpc>
                <a:spcPts val="3499"/>
              </a:lnSpc>
              <a:spcBef>
                <a:spcPct val="0"/>
              </a:spcBef>
              <a:buFont typeface="Arial"/>
              <a:buChar char="•"/>
            </a:pPr>
            <a:r>
              <a:rPr lang="en-US" sz="2499">
                <a:solidFill>
                  <a:srgbClr val="FFFFFF"/>
                </a:solidFill>
                <a:latin typeface="Fira Code Light"/>
              </a:rPr>
              <a:t>field goals made (FG)</a:t>
            </a:r>
          </a:p>
          <a:p>
            <a:pPr marL="539748" lvl="1" indent="-269874">
              <a:lnSpc>
                <a:spcPts val="3499"/>
              </a:lnSpc>
              <a:spcBef>
                <a:spcPct val="0"/>
              </a:spcBef>
              <a:buFont typeface="Arial"/>
              <a:buChar char="•"/>
            </a:pPr>
            <a:r>
              <a:rPr lang="en-US" sz="2499">
                <a:solidFill>
                  <a:srgbClr val="FFFFFF"/>
                </a:solidFill>
                <a:latin typeface="Fira Code Light"/>
              </a:rPr>
              <a:t>field goals attempted (FGA)</a:t>
            </a:r>
          </a:p>
          <a:p>
            <a:pPr marL="539748" lvl="1" indent="-269874">
              <a:lnSpc>
                <a:spcPts val="3499"/>
              </a:lnSpc>
              <a:spcBef>
                <a:spcPct val="0"/>
              </a:spcBef>
              <a:buFont typeface="Arial"/>
              <a:buChar char="•"/>
            </a:pPr>
            <a:r>
              <a:rPr lang="en-US" sz="2499">
                <a:solidFill>
                  <a:srgbClr val="FFFFFF"/>
                </a:solidFill>
                <a:latin typeface="Fira Code Light"/>
              </a:rPr>
              <a:t>field goal percentage (FG%)</a:t>
            </a:r>
          </a:p>
          <a:p>
            <a:pPr marL="539748" lvl="1" indent="-269874">
              <a:lnSpc>
                <a:spcPts val="3499"/>
              </a:lnSpc>
              <a:spcBef>
                <a:spcPct val="0"/>
              </a:spcBef>
              <a:buFont typeface="Arial"/>
              <a:buChar char="•"/>
            </a:pPr>
            <a:r>
              <a:rPr lang="en-US" sz="2499">
                <a:solidFill>
                  <a:srgbClr val="FFFFFF"/>
                </a:solidFill>
                <a:latin typeface="Fira Code Light"/>
              </a:rPr>
              <a:t>three-point percentage (3P%)</a:t>
            </a:r>
          </a:p>
          <a:p>
            <a:pPr marL="539748" lvl="1" indent="-269874">
              <a:lnSpc>
                <a:spcPts val="3499"/>
              </a:lnSpc>
              <a:spcBef>
                <a:spcPct val="0"/>
              </a:spcBef>
              <a:buFont typeface="Arial"/>
              <a:buChar char="•"/>
            </a:pPr>
            <a:r>
              <a:rPr lang="en-US" sz="2499">
                <a:solidFill>
                  <a:srgbClr val="FFFFFF"/>
                </a:solidFill>
                <a:latin typeface="Fira Code Light"/>
              </a:rPr>
              <a:t>two-point percentage (2P%)</a:t>
            </a:r>
          </a:p>
          <a:p>
            <a:pPr marL="539748" lvl="1" indent="-269874">
              <a:lnSpc>
                <a:spcPts val="3499"/>
              </a:lnSpc>
              <a:spcBef>
                <a:spcPct val="0"/>
              </a:spcBef>
              <a:buFont typeface="Arial"/>
              <a:buChar char="•"/>
            </a:pPr>
            <a:r>
              <a:rPr lang="en-US" sz="2499">
                <a:solidFill>
                  <a:srgbClr val="FFFFFF"/>
                </a:solidFill>
                <a:latin typeface="Fira Code Light"/>
              </a:rPr>
              <a:t>free throw percentage (FT%)</a:t>
            </a:r>
          </a:p>
        </p:txBody>
      </p:sp>
      <p:sp>
        <p:nvSpPr>
          <p:cNvPr id="8" name="Freeform 8"/>
          <p:cNvSpPr/>
          <p:nvPr/>
        </p:nvSpPr>
        <p:spPr>
          <a:xfrm rot="6363915">
            <a:off x="11796131" y="2524187"/>
            <a:ext cx="13947018" cy="5338927"/>
          </a:xfrm>
          <a:custGeom>
            <a:avLst/>
            <a:gdLst/>
            <a:ahLst/>
            <a:cxnLst/>
            <a:rect l="l" t="t" r="r" b="b"/>
            <a:pathLst>
              <a:path w="13947018" h="5338927">
                <a:moveTo>
                  <a:pt x="0" y="0"/>
                </a:moveTo>
                <a:lnTo>
                  <a:pt x="13947018" y="0"/>
                </a:lnTo>
                <a:lnTo>
                  <a:pt x="13947018" y="5338927"/>
                </a:lnTo>
                <a:lnTo>
                  <a:pt x="0" y="5338927"/>
                </a:lnTo>
                <a:lnTo>
                  <a:pt x="0" y="0"/>
                </a:lnTo>
                <a:close/>
              </a:path>
            </a:pathLst>
          </a:custGeom>
          <a:blipFill>
            <a:blip r:embed="rId6"/>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1693378" y="9041551"/>
            <a:ext cx="4027859" cy="396240"/>
          </a:xfrm>
          <a:prstGeom prst="rect">
            <a:avLst/>
          </a:prstGeom>
        </p:spPr>
        <p:txBody>
          <a:bodyPr lIns="0" tIns="0" rIns="0" bIns="0" rtlCol="0" anchor="t">
            <a:spAutoFit/>
          </a:bodyPr>
          <a:lstStyle/>
          <a:p>
            <a:pPr>
              <a:lnSpc>
                <a:spcPts val="3360"/>
              </a:lnSpc>
            </a:pPr>
            <a:r>
              <a:rPr lang="en-US" sz="2400">
                <a:solidFill>
                  <a:srgbClr val="000000"/>
                </a:solidFill>
                <a:latin typeface="Garet Light"/>
              </a:rPr>
              <a:t>BY URAWIT JEARRAJINDA</a:t>
            </a:r>
          </a:p>
        </p:txBody>
      </p:sp>
      <p:sp>
        <p:nvSpPr>
          <p:cNvPr id="3" name="Freeform 3"/>
          <p:cNvSpPr/>
          <p:nvPr/>
        </p:nvSpPr>
        <p:spPr>
          <a:xfrm>
            <a:off x="-65700" y="8944021"/>
            <a:ext cx="18419401" cy="6856110"/>
          </a:xfrm>
          <a:custGeom>
            <a:avLst/>
            <a:gdLst/>
            <a:ahLst/>
            <a:cxnLst/>
            <a:rect l="l" t="t" r="r" b="b"/>
            <a:pathLst>
              <a:path w="18419401" h="6856110">
                <a:moveTo>
                  <a:pt x="0" y="0"/>
                </a:moveTo>
                <a:lnTo>
                  <a:pt x="18419400" y="0"/>
                </a:lnTo>
                <a:lnTo>
                  <a:pt x="18419400" y="6856111"/>
                </a:lnTo>
                <a:lnTo>
                  <a:pt x="0" y="6856111"/>
                </a:lnTo>
                <a:lnTo>
                  <a:pt x="0" y="0"/>
                </a:lnTo>
                <a:close/>
              </a:path>
            </a:pathLst>
          </a:custGeom>
          <a:blipFill>
            <a:blip r:embed="rId2"/>
            <a:stretch>
              <a:fillRect/>
            </a:stretch>
          </a:blipFill>
        </p:spPr>
      </p:sp>
      <p:sp>
        <p:nvSpPr>
          <p:cNvPr id="4" name="Freeform 4"/>
          <p:cNvSpPr/>
          <p:nvPr/>
        </p:nvSpPr>
        <p:spPr>
          <a:xfrm flipH="1">
            <a:off x="14655084" y="412984"/>
            <a:ext cx="3256671" cy="2605337"/>
          </a:xfrm>
          <a:custGeom>
            <a:avLst/>
            <a:gdLst/>
            <a:ahLst/>
            <a:cxnLst/>
            <a:rect l="l" t="t" r="r" b="b"/>
            <a:pathLst>
              <a:path w="3256671" h="2605337">
                <a:moveTo>
                  <a:pt x="3256671" y="0"/>
                </a:moveTo>
                <a:lnTo>
                  <a:pt x="0" y="0"/>
                </a:lnTo>
                <a:lnTo>
                  <a:pt x="0" y="2605337"/>
                </a:lnTo>
                <a:lnTo>
                  <a:pt x="3256671" y="2605337"/>
                </a:lnTo>
                <a:lnTo>
                  <a:pt x="325667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23206" y="3018321"/>
            <a:ext cx="3189355" cy="1217754"/>
          </a:xfrm>
          <a:custGeom>
            <a:avLst/>
            <a:gdLst/>
            <a:ahLst/>
            <a:cxnLst/>
            <a:rect l="l" t="t" r="r" b="b"/>
            <a:pathLst>
              <a:path w="3189355" h="1217754">
                <a:moveTo>
                  <a:pt x="0" y="0"/>
                </a:moveTo>
                <a:lnTo>
                  <a:pt x="3189355" y="0"/>
                </a:lnTo>
                <a:lnTo>
                  <a:pt x="3189355" y="1217754"/>
                </a:lnTo>
                <a:lnTo>
                  <a:pt x="0" y="1217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51567" y="4667129"/>
            <a:ext cx="16584865" cy="1981108"/>
          </a:xfrm>
          <a:prstGeom prst="rect">
            <a:avLst/>
          </a:prstGeom>
        </p:spPr>
        <p:txBody>
          <a:bodyPr lIns="0" tIns="0" rIns="0" bIns="0" rtlCol="0" anchor="t">
            <a:spAutoFit/>
          </a:bodyPr>
          <a:lstStyle/>
          <a:p>
            <a:pPr algn="just">
              <a:lnSpc>
                <a:spcPts val="3902"/>
              </a:lnSpc>
            </a:pPr>
            <a:r>
              <a:rPr lang="en-US" sz="3001" spc="60">
                <a:solidFill>
                  <a:srgbClr val="FFFFFF"/>
                </a:solidFill>
                <a:latin typeface="Fira Code Light"/>
              </a:rPr>
              <a:t>Using </a:t>
            </a:r>
            <a:r>
              <a:rPr lang="en-US" sz="3001" spc="60">
                <a:solidFill>
                  <a:srgbClr val="FFFFFF"/>
                </a:solidFill>
                <a:latin typeface="Fira Code Bold"/>
              </a:rPr>
              <a:t>linear regression model</a:t>
            </a:r>
            <a:r>
              <a:rPr lang="en-US" sz="3001" spc="60">
                <a:solidFill>
                  <a:srgbClr val="FFFFFF"/>
                </a:solidFill>
                <a:latin typeface="Fira Code Light"/>
              </a:rPr>
              <a:t> enable us to predict the points per game</a:t>
            </a:r>
          </a:p>
          <a:p>
            <a:pPr algn="just">
              <a:lnSpc>
                <a:spcPts val="3902"/>
              </a:lnSpc>
            </a:pPr>
            <a:r>
              <a:rPr lang="en-US" sz="3001" spc="60">
                <a:solidFill>
                  <a:srgbClr val="FFFFFF"/>
                </a:solidFill>
                <a:latin typeface="Fira Code Light"/>
              </a:rPr>
              <a:t>we can predict the value of a dependent variable </a:t>
            </a:r>
            <a:r>
              <a:rPr lang="en-US" sz="3001" spc="60">
                <a:solidFill>
                  <a:srgbClr val="FFFFFF"/>
                </a:solidFill>
                <a:latin typeface="Fira Code Bold"/>
              </a:rPr>
              <a:t>based on the values of one or more independent variables.</a:t>
            </a:r>
            <a:r>
              <a:rPr lang="en-US" sz="3001" spc="60">
                <a:solidFill>
                  <a:srgbClr val="FFFFFF"/>
                </a:solidFill>
                <a:latin typeface="Fira Code Light"/>
              </a:rPr>
              <a:t> By fitting a regression model to historical data, you can make predictions about future outcomes.</a:t>
            </a:r>
          </a:p>
        </p:txBody>
      </p:sp>
      <p:sp>
        <p:nvSpPr>
          <p:cNvPr id="7" name="Freeform 7"/>
          <p:cNvSpPr/>
          <p:nvPr/>
        </p:nvSpPr>
        <p:spPr>
          <a:xfrm>
            <a:off x="15420453" y="7784433"/>
            <a:ext cx="4982605" cy="1159588"/>
          </a:xfrm>
          <a:custGeom>
            <a:avLst/>
            <a:gdLst/>
            <a:ahLst/>
            <a:cxnLst/>
            <a:rect l="l" t="t" r="r" b="b"/>
            <a:pathLst>
              <a:path w="4982605" h="1159588">
                <a:moveTo>
                  <a:pt x="0" y="0"/>
                </a:moveTo>
                <a:lnTo>
                  <a:pt x="4982605" y="0"/>
                </a:lnTo>
                <a:lnTo>
                  <a:pt x="4982605" y="1159588"/>
                </a:lnTo>
                <a:lnTo>
                  <a:pt x="0" y="11595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125845" y="2480158"/>
            <a:ext cx="10036310" cy="10858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1E7DE"/>
                </a:solidFill>
                <a:latin typeface="Open Sauce Semi-Bold"/>
              </a:rPr>
              <a:t>REGRESSION MODEL</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56035" y="6876338"/>
            <a:ext cx="3622409" cy="1396274"/>
          </a:xfrm>
          <a:custGeom>
            <a:avLst/>
            <a:gdLst/>
            <a:ahLst/>
            <a:cxnLst/>
            <a:rect l="l" t="t" r="r" b="b"/>
            <a:pathLst>
              <a:path w="3622409" h="1396274">
                <a:moveTo>
                  <a:pt x="0" y="0"/>
                </a:moveTo>
                <a:lnTo>
                  <a:pt x="3622409" y="0"/>
                </a:lnTo>
                <a:lnTo>
                  <a:pt x="3622409" y="1396274"/>
                </a:lnTo>
                <a:lnTo>
                  <a:pt x="0" y="1396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61361" y="2881768"/>
            <a:ext cx="11565278" cy="6376532"/>
          </a:xfrm>
          <a:custGeom>
            <a:avLst/>
            <a:gdLst/>
            <a:ahLst/>
            <a:cxnLst/>
            <a:rect l="l" t="t" r="r" b="b"/>
            <a:pathLst>
              <a:path w="11565278" h="6376532">
                <a:moveTo>
                  <a:pt x="0" y="0"/>
                </a:moveTo>
                <a:lnTo>
                  <a:pt x="11565278" y="0"/>
                </a:lnTo>
                <a:lnTo>
                  <a:pt x="11565278" y="6376532"/>
                </a:lnTo>
                <a:lnTo>
                  <a:pt x="0" y="6376532"/>
                </a:lnTo>
                <a:lnTo>
                  <a:pt x="0" y="0"/>
                </a:lnTo>
                <a:close/>
              </a:path>
            </a:pathLst>
          </a:custGeom>
          <a:blipFill>
            <a:blip r:embed="rId4"/>
            <a:stretch>
              <a:fillRect/>
            </a:stretch>
          </a:blipFill>
        </p:spPr>
      </p:sp>
      <p:sp>
        <p:nvSpPr>
          <p:cNvPr id="4" name="Freeform 4"/>
          <p:cNvSpPr/>
          <p:nvPr/>
        </p:nvSpPr>
        <p:spPr>
          <a:xfrm rot="5400000">
            <a:off x="13743105" y="3192349"/>
            <a:ext cx="10615180" cy="3902301"/>
          </a:xfrm>
          <a:custGeom>
            <a:avLst/>
            <a:gdLst/>
            <a:ahLst/>
            <a:cxnLst/>
            <a:rect l="l" t="t" r="r" b="b"/>
            <a:pathLst>
              <a:path w="10615180" h="3902301">
                <a:moveTo>
                  <a:pt x="0" y="0"/>
                </a:moveTo>
                <a:lnTo>
                  <a:pt x="10615181" y="0"/>
                </a:lnTo>
                <a:lnTo>
                  <a:pt x="10615181" y="3902302"/>
                </a:lnTo>
                <a:lnTo>
                  <a:pt x="0" y="3902302"/>
                </a:lnTo>
                <a:lnTo>
                  <a:pt x="0" y="0"/>
                </a:lnTo>
                <a:close/>
              </a:path>
            </a:pathLst>
          </a:custGeom>
          <a:blipFill>
            <a:blip r:embed="rId5"/>
            <a:stretch>
              <a:fillRect t="-626" b="-626"/>
            </a:stretch>
          </a:blipFill>
        </p:spPr>
      </p:sp>
      <p:sp>
        <p:nvSpPr>
          <p:cNvPr id="5" name="TextBox 5"/>
          <p:cNvSpPr txBox="1"/>
          <p:nvPr/>
        </p:nvSpPr>
        <p:spPr>
          <a:xfrm>
            <a:off x="1028700" y="2095500"/>
            <a:ext cx="3207534" cy="511790"/>
          </a:xfrm>
          <a:prstGeom prst="rect">
            <a:avLst/>
          </a:prstGeom>
        </p:spPr>
        <p:txBody>
          <a:bodyPr lIns="0" tIns="0" rIns="0" bIns="0" rtlCol="0" anchor="t">
            <a:spAutoFit/>
          </a:bodyPr>
          <a:lstStyle/>
          <a:p>
            <a:pPr>
              <a:lnSpc>
                <a:spcPts val="4162"/>
              </a:lnSpc>
            </a:pPr>
            <a:r>
              <a:rPr lang="en-US" sz="3201" spc="64">
                <a:solidFill>
                  <a:srgbClr val="F1E7DE"/>
                </a:solidFill>
                <a:latin typeface="Fira Code Light"/>
              </a:rPr>
              <a:t>Initializing</a:t>
            </a:r>
          </a:p>
        </p:txBody>
      </p:sp>
      <p:sp>
        <p:nvSpPr>
          <p:cNvPr id="6" name="TextBox 6"/>
          <p:cNvSpPr txBox="1"/>
          <p:nvPr/>
        </p:nvSpPr>
        <p:spPr>
          <a:xfrm>
            <a:off x="1028700" y="1038225"/>
            <a:ext cx="5536099"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FUNCTION</a:t>
            </a:r>
          </a:p>
        </p:txBody>
      </p:sp>
      <p:sp>
        <p:nvSpPr>
          <p:cNvPr id="7" name="Freeform 7"/>
          <p:cNvSpPr/>
          <p:nvPr/>
        </p:nvSpPr>
        <p:spPr>
          <a:xfrm rot="-484591">
            <a:off x="15048216" y="1360155"/>
            <a:ext cx="985873" cy="1080140"/>
          </a:xfrm>
          <a:custGeom>
            <a:avLst/>
            <a:gdLst/>
            <a:ahLst/>
            <a:cxnLst/>
            <a:rect l="l" t="t" r="r" b="b"/>
            <a:pathLst>
              <a:path w="985873" h="1080140">
                <a:moveTo>
                  <a:pt x="0" y="0"/>
                </a:moveTo>
                <a:lnTo>
                  <a:pt x="985873" y="0"/>
                </a:lnTo>
                <a:lnTo>
                  <a:pt x="985873" y="1080140"/>
                </a:lnTo>
                <a:lnTo>
                  <a:pt x="0" y="1080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62712" y="3016532"/>
            <a:ext cx="11562577" cy="5055287"/>
          </a:xfrm>
          <a:custGeom>
            <a:avLst/>
            <a:gdLst/>
            <a:ahLst/>
            <a:cxnLst/>
            <a:rect l="l" t="t" r="r" b="b"/>
            <a:pathLst>
              <a:path w="11562577" h="5055287">
                <a:moveTo>
                  <a:pt x="0" y="0"/>
                </a:moveTo>
                <a:lnTo>
                  <a:pt x="11562576" y="0"/>
                </a:lnTo>
                <a:lnTo>
                  <a:pt x="11562576" y="5055287"/>
                </a:lnTo>
                <a:lnTo>
                  <a:pt x="0" y="5055287"/>
                </a:lnTo>
                <a:lnTo>
                  <a:pt x="0" y="0"/>
                </a:lnTo>
                <a:close/>
              </a:path>
            </a:pathLst>
          </a:custGeom>
          <a:blipFill>
            <a:blip r:embed="rId2"/>
            <a:stretch>
              <a:fillRect b="-136942"/>
            </a:stretch>
          </a:blipFill>
        </p:spPr>
      </p:sp>
      <p:sp>
        <p:nvSpPr>
          <p:cNvPr id="3" name="Freeform 3"/>
          <p:cNvSpPr/>
          <p:nvPr/>
        </p:nvSpPr>
        <p:spPr>
          <a:xfrm>
            <a:off x="7045002" y="1132995"/>
            <a:ext cx="9239053" cy="886784"/>
          </a:xfrm>
          <a:custGeom>
            <a:avLst/>
            <a:gdLst/>
            <a:ahLst/>
            <a:cxnLst/>
            <a:rect l="l" t="t" r="r" b="b"/>
            <a:pathLst>
              <a:path w="9239053" h="886784">
                <a:moveTo>
                  <a:pt x="0" y="0"/>
                </a:moveTo>
                <a:lnTo>
                  <a:pt x="9239053" y="0"/>
                </a:lnTo>
                <a:lnTo>
                  <a:pt x="9239053" y="886785"/>
                </a:lnTo>
                <a:lnTo>
                  <a:pt x="0" y="886785"/>
                </a:lnTo>
                <a:lnTo>
                  <a:pt x="0" y="0"/>
                </a:lnTo>
                <a:close/>
              </a:path>
            </a:pathLst>
          </a:custGeom>
          <a:blipFill>
            <a:blip r:embed="rId3"/>
            <a:stretch>
              <a:fillRect/>
            </a:stretch>
          </a:blipFill>
        </p:spPr>
      </p:sp>
      <p:sp>
        <p:nvSpPr>
          <p:cNvPr id="4" name="Freeform 4"/>
          <p:cNvSpPr/>
          <p:nvPr/>
        </p:nvSpPr>
        <p:spPr>
          <a:xfrm rot="-484591">
            <a:off x="1077657" y="3072536"/>
            <a:ext cx="864070" cy="946690"/>
          </a:xfrm>
          <a:custGeom>
            <a:avLst/>
            <a:gdLst/>
            <a:ahLst/>
            <a:cxnLst/>
            <a:rect l="l" t="t" r="r" b="b"/>
            <a:pathLst>
              <a:path w="864070" h="946690">
                <a:moveTo>
                  <a:pt x="0" y="0"/>
                </a:moveTo>
                <a:lnTo>
                  <a:pt x="864070" y="0"/>
                </a:lnTo>
                <a:lnTo>
                  <a:pt x="864070"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867888" y="-1973546"/>
            <a:ext cx="16230600" cy="6213084"/>
          </a:xfrm>
          <a:custGeom>
            <a:avLst/>
            <a:gdLst/>
            <a:ahLst/>
            <a:cxnLst/>
            <a:rect l="l" t="t" r="r" b="b"/>
            <a:pathLst>
              <a:path w="16230600" h="6213084">
                <a:moveTo>
                  <a:pt x="0" y="0"/>
                </a:moveTo>
                <a:lnTo>
                  <a:pt x="16230600" y="0"/>
                </a:lnTo>
                <a:lnTo>
                  <a:pt x="16230600" y="6213083"/>
                </a:lnTo>
                <a:lnTo>
                  <a:pt x="0" y="6213083"/>
                </a:lnTo>
                <a:lnTo>
                  <a:pt x="0" y="0"/>
                </a:lnTo>
                <a:close/>
              </a:path>
            </a:pathLst>
          </a:custGeom>
          <a:blipFill>
            <a:blip r:embed="rId6"/>
            <a:stretch>
              <a:fillRect/>
            </a:stretch>
          </a:blipFill>
        </p:spPr>
      </p:sp>
      <p:sp>
        <p:nvSpPr>
          <p:cNvPr id="6" name="TextBox 6"/>
          <p:cNvSpPr txBox="1"/>
          <p:nvPr/>
        </p:nvSpPr>
        <p:spPr>
          <a:xfrm>
            <a:off x="2003945" y="8462011"/>
            <a:ext cx="14280111" cy="1215789"/>
          </a:xfrm>
          <a:prstGeom prst="rect">
            <a:avLst/>
          </a:prstGeom>
        </p:spPr>
        <p:txBody>
          <a:bodyPr lIns="0" tIns="0" rIns="0" bIns="0" rtlCol="0" anchor="t">
            <a:spAutoFit/>
          </a:bodyPr>
          <a:lstStyle/>
          <a:p>
            <a:pPr algn="just">
              <a:lnSpc>
                <a:spcPts val="3252"/>
              </a:lnSpc>
            </a:pPr>
            <a:r>
              <a:rPr lang="en-US" sz="2501" spc="50">
                <a:solidFill>
                  <a:srgbClr val="FFFFFF"/>
                </a:solidFill>
                <a:latin typeface="Fira Code Light"/>
              </a:rPr>
              <a:t>Without an intercept term, the coefficients of the independent variables would change depending on the position of the regression line with respect to the origin, which could lead to misleading interpretations.</a:t>
            </a:r>
          </a:p>
        </p:txBody>
      </p:sp>
      <p:sp>
        <p:nvSpPr>
          <p:cNvPr id="7" name="TextBox 7"/>
          <p:cNvSpPr txBox="1"/>
          <p:nvPr/>
        </p:nvSpPr>
        <p:spPr>
          <a:xfrm>
            <a:off x="1028700" y="1038225"/>
            <a:ext cx="5536099"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FUNCTION</a:t>
            </a:r>
          </a:p>
        </p:txBody>
      </p:sp>
      <p:sp>
        <p:nvSpPr>
          <p:cNvPr id="8" name="TextBox 8"/>
          <p:cNvSpPr txBox="1"/>
          <p:nvPr/>
        </p:nvSpPr>
        <p:spPr>
          <a:xfrm>
            <a:off x="1028700" y="2095500"/>
            <a:ext cx="3207534" cy="511790"/>
          </a:xfrm>
          <a:prstGeom prst="rect">
            <a:avLst/>
          </a:prstGeom>
        </p:spPr>
        <p:txBody>
          <a:bodyPr lIns="0" tIns="0" rIns="0" bIns="0" rtlCol="0" anchor="t">
            <a:spAutoFit/>
          </a:bodyPr>
          <a:lstStyle/>
          <a:p>
            <a:pPr>
              <a:lnSpc>
                <a:spcPts val="4162"/>
              </a:lnSpc>
            </a:pPr>
            <a:r>
              <a:rPr lang="en-US" sz="3201" spc="64">
                <a:solidFill>
                  <a:srgbClr val="F1E7DE"/>
                </a:solidFill>
                <a:latin typeface="Fira Code Light"/>
              </a:rPr>
              <a:t>Fitting</a:t>
            </a:r>
          </a:p>
        </p:txBody>
      </p:sp>
      <p:sp>
        <p:nvSpPr>
          <p:cNvPr id="9" name="Freeform 9"/>
          <p:cNvSpPr/>
          <p:nvPr/>
        </p:nvSpPr>
        <p:spPr>
          <a:xfrm>
            <a:off x="7254680" y="7540923"/>
            <a:ext cx="16230600" cy="6213084"/>
          </a:xfrm>
          <a:custGeom>
            <a:avLst/>
            <a:gdLst/>
            <a:ahLst/>
            <a:cxnLst/>
            <a:rect l="l" t="t" r="r" b="b"/>
            <a:pathLst>
              <a:path w="16230600" h="6213084">
                <a:moveTo>
                  <a:pt x="0" y="0"/>
                </a:moveTo>
                <a:lnTo>
                  <a:pt x="16230600" y="0"/>
                </a:lnTo>
                <a:lnTo>
                  <a:pt x="16230600" y="6213083"/>
                </a:lnTo>
                <a:lnTo>
                  <a:pt x="0" y="6213083"/>
                </a:lnTo>
                <a:lnTo>
                  <a:pt x="0" y="0"/>
                </a:lnTo>
                <a:close/>
              </a:path>
            </a:pathLst>
          </a:custGeom>
          <a:blipFill>
            <a:blip r:embed="rId6"/>
            <a:stretch>
              <a:fillRect/>
            </a:stretch>
          </a:blipFill>
        </p:spPr>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52486" y="2870154"/>
            <a:ext cx="10583028" cy="6388146"/>
          </a:xfrm>
          <a:custGeom>
            <a:avLst/>
            <a:gdLst/>
            <a:ahLst/>
            <a:cxnLst/>
            <a:rect l="l" t="t" r="r" b="b"/>
            <a:pathLst>
              <a:path w="10583028" h="6388146">
                <a:moveTo>
                  <a:pt x="0" y="0"/>
                </a:moveTo>
                <a:lnTo>
                  <a:pt x="10583028" y="0"/>
                </a:lnTo>
                <a:lnTo>
                  <a:pt x="10583028" y="6388146"/>
                </a:lnTo>
                <a:lnTo>
                  <a:pt x="0" y="6388146"/>
                </a:lnTo>
                <a:lnTo>
                  <a:pt x="0" y="0"/>
                </a:lnTo>
                <a:close/>
              </a:path>
            </a:pathLst>
          </a:custGeom>
          <a:blipFill>
            <a:blip r:embed="rId2"/>
            <a:stretch>
              <a:fillRect t="-71620"/>
            </a:stretch>
          </a:blipFill>
        </p:spPr>
      </p:sp>
      <p:sp>
        <p:nvSpPr>
          <p:cNvPr id="3" name="Freeform 3"/>
          <p:cNvSpPr/>
          <p:nvPr/>
        </p:nvSpPr>
        <p:spPr>
          <a:xfrm rot="7895605">
            <a:off x="-508926" y="6617714"/>
            <a:ext cx="4096452" cy="3344194"/>
          </a:xfrm>
          <a:custGeom>
            <a:avLst/>
            <a:gdLst/>
            <a:ahLst/>
            <a:cxnLst/>
            <a:rect l="l" t="t" r="r" b="b"/>
            <a:pathLst>
              <a:path w="4096452" h="3344194">
                <a:moveTo>
                  <a:pt x="0" y="0"/>
                </a:moveTo>
                <a:lnTo>
                  <a:pt x="4096452" y="0"/>
                </a:lnTo>
                <a:lnTo>
                  <a:pt x="4096452" y="3344194"/>
                </a:lnTo>
                <a:lnTo>
                  <a:pt x="0" y="3344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84591">
            <a:off x="15048216" y="1360155"/>
            <a:ext cx="985873" cy="1080140"/>
          </a:xfrm>
          <a:custGeom>
            <a:avLst/>
            <a:gdLst/>
            <a:ahLst/>
            <a:cxnLst/>
            <a:rect l="l" t="t" r="r" b="b"/>
            <a:pathLst>
              <a:path w="985873" h="1080140">
                <a:moveTo>
                  <a:pt x="0" y="0"/>
                </a:moveTo>
                <a:lnTo>
                  <a:pt x="985873" y="0"/>
                </a:lnTo>
                <a:lnTo>
                  <a:pt x="985873" y="1080140"/>
                </a:lnTo>
                <a:lnTo>
                  <a:pt x="0" y="1080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08706">
            <a:off x="17269364" y="170996"/>
            <a:ext cx="7859486" cy="10953988"/>
          </a:xfrm>
          <a:custGeom>
            <a:avLst/>
            <a:gdLst/>
            <a:ahLst/>
            <a:cxnLst/>
            <a:rect l="l" t="t" r="r" b="b"/>
            <a:pathLst>
              <a:path w="7859486" h="10953988">
                <a:moveTo>
                  <a:pt x="0" y="0"/>
                </a:moveTo>
                <a:lnTo>
                  <a:pt x="7859486" y="0"/>
                </a:lnTo>
                <a:lnTo>
                  <a:pt x="7859486" y="10953988"/>
                </a:lnTo>
                <a:lnTo>
                  <a:pt x="0" y="10953988"/>
                </a:lnTo>
                <a:lnTo>
                  <a:pt x="0" y="0"/>
                </a:lnTo>
                <a:close/>
              </a:path>
            </a:pathLst>
          </a:custGeom>
          <a:blipFill>
            <a:blip r:embed="rId7"/>
            <a:stretch>
              <a:fillRect/>
            </a:stretch>
          </a:blipFill>
        </p:spPr>
      </p:sp>
      <p:sp>
        <p:nvSpPr>
          <p:cNvPr id="6" name="Freeform 6"/>
          <p:cNvSpPr/>
          <p:nvPr/>
        </p:nvSpPr>
        <p:spPr>
          <a:xfrm rot="5246630">
            <a:off x="11559044" y="4441979"/>
            <a:ext cx="12119024" cy="1403042"/>
          </a:xfrm>
          <a:custGeom>
            <a:avLst/>
            <a:gdLst/>
            <a:ahLst/>
            <a:cxnLst/>
            <a:rect l="l" t="t" r="r" b="b"/>
            <a:pathLst>
              <a:path w="12119024" h="1403042">
                <a:moveTo>
                  <a:pt x="0" y="0"/>
                </a:moveTo>
                <a:lnTo>
                  <a:pt x="12119024" y="0"/>
                </a:lnTo>
                <a:lnTo>
                  <a:pt x="12119024" y="1403042"/>
                </a:lnTo>
                <a:lnTo>
                  <a:pt x="0" y="1403042"/>
                </a:lnTo>
                <a:lnTo>
                  <a:pt x="0" y="0"/>
                </a:lnTo>
                <a:close/>
              </a:path>
            </a:pathLst>
          </a:custGeom>
          <a:blipFill>
            <a:blip r:embed="rId8"/>
            <a:stretch>
              <a:fillRect l="-43313" t="-27808" r="-28241"/>
            </a:stretch>
          </a:blipFill>
        </p:spPr>
      </p:sp>
      <p:sp>
        <p:nvSpPr>
          <p:cNvPr id="7" name="TextBox 7"/>
          <p:cNvSpPr txBox="1"/>
          <p:nvPr/>
        </p:nvSpPr>
        <p:spPr>
          <a:xfrm>
            <a:off x="1028700" y="1038225"/>
            <a:ext cx="5536099"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FUNCTION</a:t>
            </a:r>
          </a:p>
        </p:txBody>
      </p:sp>
      <p:sp>
        <p:nvSpPr>
          <p:cNvPr id="8" name="TextBox 8"/>
          <p:cNvSpPr txBox="1"/>
          <p:nvPr/>
        </p:nvSpPr>
        <p:spPr>
          <a:xfrm>
            <a:off x="1028700" y="2095500"/>
            <a:ext cx="3207534" cy="511790"/>
          </a:xfrm>
          <a:prstGeom prst="rect">
            <a:avLst/>
          </a:prstGeom>
        </p:spPr>
        <p:txBody>
          <a:bodyPr lIns="0" tIns="0" rIns="0" bIns="0" rtlCol="0" anchor="t">
            <a:spAutoFit/>
          </a:bodyPr>
          <a:lstStyle/>
          <a:p>
            <a:pPr>
              <a:lnSpc>
                <a:spcPts val="4162"/>
              </a:lnSpc>
            </a:pPr>
            <a:r>
              <a:rPr lang="en-US" sz="3201" spc="64">
                <a:solidFill>
                  <a:srgbClr val="F1E7DE"/>
                </a:solidFill>
                <a:latin typeface="Fira Code Light"/>
              </a:rPr>
              <a:t>Updating</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64299" y="3576341"/>
            <a:ext cx="13559402" cy="4754481"/>
          </a:xfrm>
          <a:custGeom>
            <a:avLst/>
            <a:gdLst/>
            <a:ahLst/>
            <a:cxnLst/>
            <a:rect l="l" t="t" r="r" b="b"/>
            <a:pathLst>
              <a:path w="13559402" h="4754481">
                <a:moveTo>
                  <a:pt x="0" y="0"/>
                </a:moveTo>
                <a:lnTo>
                  <a:pt x="13559402" y="0"/>
                </a:lnTo>
                <a:lnTo>
                  <a:pt x="13559402" y="4754481"/>
                </a:lnTo>
                <a:lnTo>
                  <a:pt x="0" y="4754481"/>
                </a:lnTo>
                <a:lnTo>
                  <a:pt x="0" y="0"/>
                </a:lnTo>
                <a:close/>
              </a:path>
            </a:pathLst>
          </a:custGeom>
          <a:blipFill>
            <a:blip r:embed="rId2"/>
            <a:stretch>
              <a:fillRect b="-110395"/>
            </a:stretch>
          </a:blipFill>
        </p:spPr>
      </p:sp>
      <p:sp>
        <p:nvSpPr>
          <p:cNvPr id="3" name="Freeform 3"/>
          <p:cNvSpPr/>
          <p:nvPr/>
        </p:nvSpPr>
        <p:spPr>
          <a:xfrm>
            <a:off x="7015890" y="1028700"/>
            <a:ext cx="8685813" cy="1093214"/>
          </a:xfrm>
          <a:custGeom>
            <a:avLst/>
            <a:gdLst/>
            <a:ahLst/>
            <a:cxnLst/>
            <a:rect l="l" t="t" r="r" b="b"/>
            <a:pathLst>
              <a:path w="8685813" h="1093214">
                <a:moveTo>
                  <a:pt x="0" y="0"/>
                </a:moveTo>
                <a:lnTo>
                  <a:pt x="8685813" y="0"/>
                </a:lnTo>
                <a:lnTo>
                  <a:pt x="8685813" y="1093214"/>
                </a:lnTo>
                <a:lnTo>
                  <a:pt x="0" y="1093214"/>
                </a:lnTo>
                <a:lnTo>
                  <a:pt x="0" y="0"/>
                </a:lnTo>
                <a:close/>
              </a:path>
            </a:pathLst>
          </a:custGeom>
          <a:blipFill>
            <a:blip r:embed="rId3"/>
            <a:stretch>
              <a:fillRect/>
            </a:stretch>
          </a:blipFill>
        </p:spPr>
      </p:sp>
      <p:sp>
        <p:nvSpPr>
          <p:cNvPr id="4" name="TextBox 4"/>
          <p:cNvSpPr txBox="1"/>
          <p:nvPr/>
        </p:nvSpPr>
        <p:spPr>
          <a:xfrm>
            <a:off x="1028700" y="1038225"/>
            <a:ext cx="5536099"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F1E7DE"/>
                </a:solidFill>
                <a:latin typeface="Open Sauce Semi-Bold"/>
              </a:rPr>
              <a:t>FUNCTION</a:t>
            </a:r>
          </a:p>
        </p:txBody>
      </p:sp>
      <p:sp>
        <p:nvSpPr>
          <p:cNvPr id="5" name="TextBox 5"/>
          <p:cNvSpPr txBox="1"/>
          <p:nvPr/>
        </p:nvSpPr>
        <p:spPr>
          <a:xfrm>
            <a:off x="1028700" y="2095500"/>
            <a:ext cx="3207534" cy="511790"/>
          </a:xfrm>
          <a:prstGeom prst="rect">
            <a:avLst/>
          </a:prstGeom>
        </p:spPr>
        <p:txBody>
          <a:bodyPr lIns="0" tIns="0" rIns="0" bIns="0" rtlCol="0" anchor="t">
            <a:spAutoFit/>
          </a:bodyPr>
          <a:lstStyle/>
          <a:p>
            <a:pPr>
              <a:lnSpc>
                <a:spcPts val="4162"/>
              </a:lnSpc>
            </a:pPr>
            <a:r>
              <a:rPr lang="en-US" sz="3201" spc="64">
                <a:solidFill>
                  <a:srgbClr val="F1E7DE"/>
                </a:solidFill>
                <a:latin typeface="Fira Code Light"/>
              </a:rPr>
              <a:t>Computing</a:t>
            </a:r>
          </a:p>
        </p:txBody>
      </p:sp>
      <p:sp>
        <p:nvSpPr>
          <p:cNvPr id="6" name="Freeform 6"/>
          <p:cNvSpPr/>
          <p:nvPr/>
        </p:nvSpPr>
        <p:spPr>
          <a:xfrm rot="-10800000">
            <a:off x="-639854" y="8883958"/>
            <a:ext cx="20256509" cy="1403042"/>
          </a:xfrm>
          <a:custGeom>
            <a:avLst/>
            <a:gdLst/>
            <a:ahLst/>
            <a:cxnLst/>
            <a:rect l="l" t="t" r="r" b="b"/>
            <a:pathLst>
              <a:path w="20256509" h="1403042">
                <a:moveTo>
                  <a:pt x="0" y="0"/>
                </a:moveTo>
                <a:lnTo>
                  <a:pt x="20256509" y="0"/>
                </a:lnTo>
                <a:lnTo>
                  <a:pt x="20256509" y="1403042"/>
                </a:lnTo>
                <a:lnTo>
                  <a:pt x="0" y="1403042"/>
                </a:lnTo>
                <a:lnTo>
                  <a:pt x="0" y="0"/>
                </a:lnTo>
                <a:close/>
              </a:path>
            </a:pathLst>
          </a:custGeom>
          <a:blipFill>
            <a:blip r:embed="rId4"/>
            <a:stretch>
              <a:fillRect l="-537" t="-27808" r="-2100"/>
            </a:stretch>
          </a:blipFill>
        </p:spPr>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566445">
            <a:off x="-2776879" y="1348334"/>
            <a:ext cx="11410191" cy="8229600"/>
          </a:xfrm>
          <a:custGeom>
            <a:avLst/>
            <a:gdLst/>
            <a:ahLst/>
            <a:cxnLst/>
            <a:rect l="l" t="t" r="r" b="b"/>
            <a:pathLst>
              <a:path w="11410191" h="8229600">
                <a:moveTo>
                  <a:pt x="0" y="0"/>
                </a:moveTo>
                <a:lnTo>
                  <a:pt x="11410191" y="0"/>
                </a:lnTo>
                <a:lnTo>
                  <a:pt x="11410191" y="8229600"/>
                </a:lnTo>
                <a:lnTo>
                  <a:pt x="0" y="8229600"/>
                </a:lnTo>
                <a:lnTo>
                  <a:pt x="0" y="0"/>
                </a:lnTo>
                <a:close/>
              </a:path>
            </a:pathLst>
          </a:custGeom>
          <a:blipFill>
            <a:blip r:embed="rId2"/>
            <a:stretch>
              <a:fillRect/>
            </a:stretch>
          </a:blipFill>
        </p:spPr>
      </p:sp>
      <p:sp>
        <p:nvSpPr>
          <p:cNvPr id="3" name="Freeform 3"/>
          <p:cNvSpPr/>
          <p:nvPr/>
        </p:nvSpPr>
        <p:spPr>
          <a:xfrm rot="-290444">
            <a:off x="-3552329" y="1718857"/>
            <a:ext cx="11931877" cy="10232600"/>
          </a:xfrm>
          <a:custGeom>
            <a:avLst/>
            <a:gdLst/>
            <a:ahLst/>
            <a:cxnLst/>
            <a:rect l="l" t="t" r="r" b="b"/>
            <a:pathLst>
              <a:path w="11931877" h="10232600">
                <a:moveTo>
                  <a:pt x="0" y="0"/>
                </a:moveTo>
                <a:lnTo>
                  <a:pt x="11931877" y="0"/>
                </a:lnTo>
                <a:lnTo>
                  <a:pt x="11931877" y="10232600"/>
                </a:lnTo>
                <a:lnTo>
                  <a:pt x="0" y="10232600"/>
                </a:lnTo>
                <a:lnTo>
                  <a:pt x="0" y="0"/>
                </a:lnTo>
                <a:close/>
              </a:path>
            </a:pathLst>
          </a:custGeom>
          <a:blipFill>
            <a:blip r:embed="rId3"/>
            <a:stretch>
              <a:fillRect/>
            </a:stretch>
          </a:blipFill>
        </p:spPr>
      </p:sp>
      <p:sp>
        <p:nvSpPr>
          <p:cNvPr id="4" name="Freeform 4"/>
          <p:cNvSpPr/>
          <p:nvPr/>
        </p:nvSpPr>
        <p:spPr>
          <a:xfrm rot="661724">
            <a:off x="7843372" y="1102607"/>
            <a:ext cx="864070" cy="946690"/>
          </a:xfrm>
          <a:custGeom>
            <a:avLst/>
            <a:gdLst/>
            <a:ahLst/>
            <a:cxnLst/>
            <a:rect l="l" t="t" r="r" b="b"/>
            <a:pathLst>
              <a:path w="864070" h="946690">
                <a:moveTo>
                  <a:pt x="0" y="0"/>
                </a:moveTo>
                <a:lnTo>
                  <a:pt x="864069" y="0"/>
                </a:lnTo>
                <a:lnTo>
                  <a:pt x="864069" y="946690"/>
                </a:lnTo>
                <a:lnTo>
                  <a:pt x="0" y="946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V="1">
            <a:off x="14343325" y="3288698"/>
            <a:ext cx="10400939" cy="3823543"/>
          </a:xfrm>
          <a:custGeom>
            <a:avLst/>
            <a:gdLst/>
            <a:ahLst/>
            <a:cxnLst/>
            <a:rect l="l" t="t" r="r" b="b"/>
            <a:pathLst>
              <a:path w="10400939" h="3823543">
                <a:moveTo>
                  <a:pt x="0" y="3823543"/>
                </a:moveTo>
                <a:lnTo>
                  <a:pt x="10400939" y="3823543"/>
                </a:lnTo>
                <a:lnTo>
                  <a:pt x="10400939" y="0"/>
                </a:lnTo>
                <a:lnTo>
                  <a:pt x="0" y="0"/>
                </a:lnTo>
                <a:lnTo>
                  <a:pt x="0" y="3823543"/>
                </a:lnTo>
                <a:close/>
              </a:path>
            </a:pathLst>
          </a:custGeom>
          <a:blipFill>
            <a:blip r:embed="rId6"/>
            <a:stretch>
              <a:fillRect t="-626" b="-626"/>
            </a:stretch>
          </a:blipFill>
        </p:spPr>
      </p:sp>
      <p:sp>
        <p:nvSpPr>
          <p:cNvPr id="6" name="Freeform 6"/>
          <p:cNvSpPr/>
          <p:nvPr/>
        </p:nvSpPr>
        <p:spPr>
          <a:xfrm>
            <a:off x="16171807" y="-1321256"/>
            <a:ext cx="1460216" cy="3752891"/>
          </a:xfrm>
          <a:custGeom>
            <a:avLst/>
            <a:gdLst/>
            <a:ahLst/>
            <a:cxnLst/>
            <a:rect l="l" t="t" r="r" b="b"/>
            <a:pathLst>
              <a:path w="1460216" h="3752891">
                <a:moveTo>
                  <a:pt x="0" y="0"/>
                </a:moveTo>
                <a:lnTo>
                  <a:pt x="1460216" y="0"/>
                </a:lnTo>
                <a:lnTo>
                  <a:pt x="1460216" y="3752891"/>
                </a:lnTo>
                <a:lnTo>
                  <a:pt x="0" y="37528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2393355"/>
            <a:ext cx="5379385" cy="511790"/>
          </a:xfrm>
          <a:prstGeom prst="rect">
            <a:avLst/>
          </a:prstGeom>
        </p:spPr>
        <p:txBody>
          <a:bodyPr lIns="0" tIns="0" rIns="0" bIns="0" rtlCol="0" anchor="t">
            <a:spAutoFit/>
          </a:bodyPr>
          <a:lstStyle/>
          <a:p>
            <a:pPr>
              <a:lnSpc>
                <a:spcPts val="4162"/>
              </a:lnSpc>
            </a:pPr>
            <a:r>
              <a:rPr lang="en-US" sz="3201" spc="64">
                <a:solidFill>
                  <a:srgbClr val="000000"/>
                </a:solidFill>
                <a:latin typeface="Fira Code Light"/>
              </a:rPr>
              <a:t>square loss and RMSE </a:t>
            </a:r>
          </a:p>
        </p:txBody>
      </p:sp>
      <p:sp>
        <p:nvSpPr>
          <p:cNvPr id="8" name="Freeform 8"/>
          <p:cNvSpPr/>
          <p:nvPr/>
        </p:nvSpPr>
        <p:spPr>
          <a:xfrm>
            <a:off x="8790014" y="3386575"/>
            <a:ext cx="8700124" cy="5135326"/>
          </a:xfrm>
          <a:custGeom>
            <a:avLst/>
            <a:gdLst/>
            <a:ahLst/>
            <a:cxnLst/>
            <a:rect l="l" t="t" r="r" b="b"/>
            <a:pathLst>
              <a:path w="8700124" h="5135326">
                <a:moveTo>
                  <a:pt x="0" y="0"/>
                </a:moveTo>
                <a:lnTo>
                  <a:pt x="8700124" y="0"/>
                </a:lnTo>
                <a:lnTo>
                  <a:pt x="8700124" y="5135326"/>
                </a:lnTo>
                <a:lnTo>
                  <a:pt x="0" y="5135326"/>
                </a:lnTo>
                <a:lnTo>
                  <a:pt x="0" y="0"/>
                </a:lnTo>
                <a:close/>
              </a:path>
            </a:pathLst>
          </a:custGeom>
          <a:blipFill>
            <a:blip r:embed="rId9"/>
            <a:stretch>
              <a:fillRect t="-90525" r="-52631" b="-240"/>
            </a:stretch>
          </a:blipFill>
        </p:spPr>
      </p:sp>
      <p:sp>
        <p:nvSpPr>
          <p:cNvPr id="9" name="Freeform 9"/>
          <p:cNvSpPr/>
          <p:nvPr/>
        </p:nvSpPr>
        <p:spPr>
          <a:xfrm>
            <a:off x="675924" y="4014607"/>
            <a:ext cx="6320357" cy="1939631"/>
          </a:xfrm>
          <a:custGeom>
            <a:avLst/>
            <a:gdLst/>
            <a:ahLst/>
            <a:cxnLst/>
            <a:rect l="l" t="t" r="r" b="b"/>
            <a:pathLst>
              <a:path w="6320357" h="1939631">
                <a:moveTo>
                  <a:pt x="0" y="0"/>
                </a:moveTo>
                <a:lnTo>
                  <a:pt x="6320357" y="0"/>
                </a:lnTo>
                <a:lnTo>
                  <a:pt x="6320357" y="1939631"/>
                </a:lnTo>
                <a:lnTo>
                  <a:pt x="0" y="1939631"/>
                </a:lnTo>
                <a:lnTo>
                  <a:pt x="0" y="0"/>
                </a:lnTo>
                <a:close/>
              </a:path>
            </a:pathLst>
          </a:custGeom>
          <a:blipFill>
            <a:blip r:embed="rId10"/>
            <a:stretch>
              <a:fillRect/>
            </a:stretch>
          </a:blipFill>
        </p:spPr>
      </p:sp>
      <p:sp>
        <p:nvSpPr>
          <p:cNvPr id="10" name="Freeform 10"/>
          <p:cNvSpPr/>
          <p:nvPr/>
        </p:nvSpPr>
        <p:spPr>
          <a:xfrm>
            <a:off x="580674" y="6835157"/>
            <a:ext cx="6415607" cy="2491498"/>
          </a:xfrm>
          <a:custGeom>
            <a:avLst/>
            <a:gdLst/>
            <a:ahLst/>
            <a:cxnLst/>
            <a:rect l="l" t="t" r="r" b="b"/>
            <a:pathLst>
              <a:path w="6415607" h="2491498">
                <a:moveTo>
                  <a:pt x="0" y="0"/>
                </a:moveTo>
                <a:lnTo>
                  <a:pt x="6415607" y="0"/>
                </a:lnTo>
                <a:lnTo>
                  <a:pt x="6415607" y="2491498"/>
                </a:lnTo>
                <a:lnTo>
                  <a:pt x="0" y="2491498"/>
                </a:lnTo>
                <a:lnTo>
                  <a:pt x="0" y="0"/>
                </a:lnTo>
                <a:close/>
              </a:path>
            </a:pathLst>
          </a:custGeom>
          <a:blipFill>
            <a:blip r:embed="rId11"/>
            <a:stretch>
              <a:fillRect/>
            </a:stretch>
          </a:blipFill>
        </p:spPr>
      </p:sp>
      <p:sp>
        <p:nvSpPr>
          <p:cNvPr id="11" name="TextBox 11"/>
          <p:cNvSpPr txBox="1"/>
          <p:nvPr/>
        </p:nvSpPr>
        <p:spPr>
          <a:xfrm>
            <a:off x="1028700" y="1243188"/>
            <a:ext cx="5536099" cy="1085850"/>
          </a:xfrm>
          <a:prstGeom prst="rect">
            <a:avLst/>
          </a:prstGeom>
        </p:spPr>
        <p:txBody>
          <a:bodyPr lIns="0" tIns="0" rIns="0" bIns="0" rtlCol="0" anchor="t">
            <a:spAutoFit/>
          </a:bodyPr>
          <a:lstStyle/>
          <a:p>
            <a:pPr marL="0" lvl="0" indent="0">
              <a:lnSpc>
                <a:spcPts val="8640"/>
              </a:lnSpc>
              <a:spcBef>
                <a:spcPct val="0"/>
              </a:spcBef>
            </a:pPr>
            <a:r>
              <a:rPr lang="en-US" sz="7200">
                <a:solidFill>
                  <a:srgbClr val="000000"/>
                </a:solidFill>
                <a:latin typeface="Open Sauce Semi-Bold"/>
              </a:rPr>
              <a:t>FUNCTION</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226</Words>
  <Application>Microsoft Office PowerPoint</Application>
  <PresentationFormat>Custom</PresentationFormat>
  <Paragraphs>40</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Garet Light</vt:lpstr>
      <vt:lpstr>Arial</vt:lpstr>
      <vt:lpstr>Fira Code</vt:lpstr>
      <vt:lpstr>Open Sauce Semi-Bold</vt:lpstr>
      <vt:lpstr>Fira Code Bold</vt:lpstr>
      <vt:lpstr>Calibri</vt:lpstr>
      <vt:lpstr>Fira Code Light</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dc:title>
  <dc:creator>bo_natcha</dc:creator>
  <cp:lastModifiedBy>Bo Natcha</cp:lastModifiedBy>
  <cp:revision>2</cp:revision>
  <dcterms:created xsi:type="dcterms:W3CDTF">2006-08-16T00:00:00Z</dcterms:created>
  <dcterms:modified xsi:type="dcterms:W3CDTF">2024-04-03T15:54:50Z</dcterms:modified>
  <dc:identifier>DAGBKt3W1bY</dc:identifier>
</cp:coreProperties>
</file>